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84" r:id="rId2"/>
    <p:sldId id="725" r:id="rId3"/>
    <p:sldId id="755" r:id="rId4"/>
    <p:sldId id="756" r:id="rId5"/>
    <p:sldId id="757" r:id="rId6"/>
    <p:sldId id="760" r:id="rId7"/>
    <p:sldId id="761" r:id="rId8"/>
    <p:sldId id="762" r:id="rId9"/>
    <p:sldId id="766" r:id="rId10"/>
    <p:sldId id="763" r:id="rId11"/>
    <p:sldId id="764" r:id="rId12"/>
    <p:sldId id="765" r:id="rId13"/>
    <p:sldId id="767" r:id="rId14"/>
    <p:sldId id="768" r:id="rId15"/>
    <p:sldId id="769" r:id="rId16"/>
    <p:sldId id="770" r:id="rId17"/>
    <p:sldId id="771" r:id="rId18"/>
    <p:sldId id="772" r:id="rId19"/>
    <p:sldId id="773" r:id="rId20"/>
    <p:sldId id="774" r:id="rId21"/>
    <p:sldId id="775" r:id="rId22"/>
    <p:sldId id="777" r:id="rId23"/>
    <p:sldId id="650" r:id="rId24"/>
    <p:sldId id="635" r:id="rId25"/>
    <p:sldId id="638" r:id="rId26"/>
    <p:sldId id="640" r:id="rId27"/>
    <p:sldId id="642" r:id="rId28"/>
    <p:sldId id="714" r:id="rId29"/>
    <p:sldId id="645" r:id="rId30"/>
    <p:sldId id="644" r:id="rId31"/>
    <p:sldId id="682" r:id="rId32"/>
    <p:sldId id="785" r:id="rId33"/>
    <p:sldId id="779" r:id="rId34"/>
    <p:sldId id="780" r:id="rId35"/>
    <p:sldId id="781" r:id="rId36"/>
    <p:sldId id="782" r:id="rId37"/>
    <p:sldId id="783" r:id="rId38"/>
    <p:sldId id="689" r:id="rId39"/>
    <p:sldId id="690" r:id="rId40"/>
    <p:sldId id="691" r:id="rId41"/>
    <p:sldId id="680" r:id="rId42"/>
    <p:sldId id="700" r:id="rId43"/>
    <p:sldId id="726" r:id="rId44"/>
    <p:sldId id="699" r:id="rId45"/>
    <p:sldId id="727" r:id="rId46"/>
    <p:sldId id="698" r:id="rId47"/>
    <p:sldId id="733" r:id="rId48"/>
    <p:sldId id="734" r:id="rId49"/>
    <p:sldId id="738" r:id="rId50"/>
    <p:sldId id="739" r:id="rId51"/>
    <p:sldId id="740" r:id="rId52"/>
    <p:sldId id="741" r:id="rId53"/>
    <p:sldId id="742" r:id="rId54"/>
    <p:sldId id="743" r:id="rId55"/>
    <p:sldId id="752" r:id="rId56"/>
    <p:sldId id="753" r:id="rId57"/>
    <p:sldId id="754" r:id="rId58"/>
    <p:sldId id="701" r:id="rId59"/>
    <p:sldId id="715" r:id="rId60"/>
    <p:sldId id="718" r:id="rId61"/>
    <p:sldId id="716" r:id="rId62"/>
    <p:sldId id="717" r:id="rId63"/>
    <p:sldId id="720" r:id="rId64"/>
    <p:sldId id="721" r:id="rId65"/>
    <p:sldId id="722" r:id="rId66"/>
    <p:sldId id="723" r:id="rId67"/>
    <p:sldId id="724" r:id="rId6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CCF49BC7-462A-4E5B-837F-A31BB8AC4284}">
          <p14:sldIdLst>
            <p14:sldId id="284"/>
            <p14:sldId id="725"/>
          </p14:sldIdLst>
        </p14:section>
        <p14:section name="ETF新聞與PTT影響" id="{3643D7D7-A6FC-4780-B565-36DA0B3AFF79}">
          <p14:sldIdLst>
            <p14:sldId id="755"/>
            <p14:sldId id="756"/>
            <p14:sldId id="757"/>
            <p14:sldId id="760"/>
            <p14:sldId id="761"/>
            <p14:sldId id="762"/>
            <p14:sldId id="766"/>
            <p14:sldId id="763"/>
            <p14:sldId id="764"/>
            <p14:sldId id="765"/>
            <p14:sldId id="767"/>
            <p14:sldId id="768"/>
            <p14:sldId id="769"/>
            <p14:sldId id="770"/>
            <p14:sldId id="771"/>
          </p14:sldIdLst>
        </p14:section>
        <p14:section name="ETF配息預測" id="{E71676A0-1DA6-40AE-AB4C-B76E2F07F42A}">
          <p14:sldIdLst>
            <p14:sldId id="772"/>
            <p14:sldId id="773"/>
            <p14:sldId id="774"/>
            <p14:sldId id="775"/>
            <p14:sldId id="777"/>
          </p14:sldIdLst>
        </p14:section>
        <p14:section name="新聞對期貨波動度" id="{D11DAA50-A910-4F17-B25D-29FDD45DD240}">
          <p14:sldIdLst>
            <p14:sldId id="650"/>
            <p14:sldId id="635"/>
            <p14:sldId id="638"/>
            <p14:sldId id="640"/>
            <p14:sldId id="642"/>
            <p14:sldId id="714"/>
            <p14:sldId id="645"/>
            <p14:sldId id="644"/>
            <p14:sldId id="682"/>
          </p14:sldIdLst>
        </p14:section>
        <p14:section name="高股息ETF分群" id="{C24EE3BB-462D-4505-A5E4-B4735DF04D0E}">
          <p14:sldIdLst>
            <p14:sldId id="785"/>
            <p14:sldId id="779"/>
            <p14:sldId id="780"/>
            <p14:sldId id="781"/>
            <p14:sldId id="782"/>
            <p14:sldId id="783"/>
          </p14:sldIdLst>
        </p14:section>
        <p14:section name="ETF指數調整" id="{E1CC2519-B384-4794-AC99-50B179526A0C}">
          <p14:sldIdLst>
            <p14:sldId id="689"/>
            <p14:sldId id="690"/>
            <p14:sldId id="691"/>
          </p14:sldIdLst>
        </p14:section>
        <p14:section name="附錄" id="{72266359-020D-49AB-A17E-86C7EA2C1308}">
          <p14:sldIdLst>
            <p14:sldId id="680"/>
            <p14:sldId id="700"/>
            <p14:sldId id="726"/>
            <p14:sldId id="699"/>
            <p14:sldId id="727"/>
            <p14:sldId id="698"/>
            <p14:sldId id="733"/>
            <p14:sldId id="734"/>
            <p14:sldId id="738"/>
            <p14:sldId id="739"/>
            <p14:sldId id="740"/>
            <p14:sldId id="741"/>
            <p14:sldId id="742"/>
            <p14:sldId id="743"/>
            <p14:sldId id="752"/>
            <p14:sldId id="753"/>
            <p14:sldId id="754"/>
            <p14:sldId id="701"/>
            <p14:sldId id="715"/>
            <p14:sldId id="718"/>
            <p14:sldId id="716"/>
            <p14:sldId id="717"/>
            <p14:sldId id="720"/>
            <p14:sldId id="721"/>
            <p14:sldId id="722"/>
            <p14:sldId id="723"/>
            <p14:sldId id="7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1F1FF"/>
    <a:srgbClr val="99CCFF"/>
    <a:srgbClr val="FF3300"/>
    <a:srgbClr val="FF6600"/>
    <a:srgbClr val="E6E6E6"/>
    <a:srgbClr val="FDE5D7"/>
    <a:srgbClr val="B2B2B2"/>
    <a:srgbClr val="FF9933"/>
    <a:srgbClr val="0062B3"/>
    <a:srgbClr val="E95D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2" autoAdjust="0"/>
    <p:restoredTop sz="69988" autoAdjust="0"/>
  </p:normalViewPr>
  <p:slideViewPr>
    <p:cSldViewPr snapToGrid="0">
      <p:cViewPr varScale="1">
        <p:scale>
          <a:sx n="75" d="100"/>
          <a:sy n="75" d="100"/>
        </p:scale>
        <p:origin x="378" y="60"/>
      </p:cViewPr>
      <p:guideLst>
        <p:guide orient="horz" pos="2137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76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EB4887-F989-44B3-A88C-CC8A63A40050}" type="datetimeFigureOut">
              <a:rPr lang="zh-TW" altLang="en-US" smtClean="0"/>
              <a:t>2024/8/22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51C8C-D61A-444B-96AA-E954C80022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38093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883F7-8792-4BF1-862C-D9FE45552900}" type="datetimeFigureOut">
              <a:rPr lang="zh-TW" altLang="en-US" smtClean="0"/>
              <a:pPr/>
              <a:t>2024/8/22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D00B9-30E7-464C-9904-0E8268979FE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9557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5242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6258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2594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2222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4760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1557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0104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0564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0877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股利通知單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1" kern="120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rPr>
              <a:t>台新永續高息中小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00936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突然配一次很高的配息率 帶來很大的投資人買氣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 smtClean="0"/>
              <a:t>看資本利得準備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4597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084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01734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7019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26493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5335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報告得時候講細一點</a:t>
            </a:r>
            <a:endParaRPr lang="en-US" altLang="zh-TW" dirty="0" smtClean="0"/>
          </a:p>
          <a:p>
            <a:r>
              <a:rPr lang="zh-TW" altLang="en-US" dirty="0" smtClean="0"/>
              <a:t>怎麼看</a:t>
            </a: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1. </a:t>
            </a:r>
            <a:r>
              <a:rPr lang="zh-TW" altLang="en-US" dirty="0" smtClean="0"/>
              <a:t>取得每一則新聞 前後各</a:t>
            </a:r>
            <a:r>
              <a:rPr lang="en-US" altLang="zh-TW" dirty="0" smtClean="0"/>
              <a:t>35</a:t>
            </a:r>
            <a:r>
              <a:rPr lang="zh-TW" altLang="en-US" dirty="0" smtClean="0"/>
              <a:t>分鐘區間的</a:t>
            </a:r>
            <a:r>
              <a:rPr lang="en-US" altLang="zh-TW" dirty="0" smtClean="0"/>
              <a:t>tick data (</a:t>
            </a:r>
            <a:r>
              <a:rPr lang="zh-TW" altLang="en-US" dirty="0" smtClean="0"/>
              <a:t>實際只會用</a:t>
            </a:r>
            <a:r>
              <a:rPr lang="en-US" altLang="zh-TW" dirty="0" smtClean="0"/>
              <a:t>30</a:t>
            </a:r>
            <a:r>
              <a:rPr lang="zh-TW" altLang="en-US" dirty="0" smtClean="0"/>
              <a:t>分中 因為這樣前面的</a:t>
            </a:r>
            <a:r>
              <a:rPr lang="en-US" altLang="zh-TW" dirty="0" err="1" smtClean="0"/>
              <a:t>tickdata</a:t>
            </a:r>
            <a:r>
              <a:rPr lang="en-US" altLang="zh-TW" dirty="0" smtClean="0"/>
              <a:t> rolling</a:t>
            </a:r>
            <a:r>
              <a:rPr lang="zh-TW" altLang="en-US" dirty="0" smtClean="0"/>
              <a:t>才會有資料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>2. </a:t>
            </a:r>
            <a:r>
              <a:rPr lang="zh-TW" altLang="en-US" dirty="0" smtClean="0"/>
              <a:t>在這一小時的區間裡 每</a:t>
            </a:r>
            <a:r>
              <a:rPr lang="en-US" altLang="zh-TW" dirty="0" smtClean="0"/>
              <a:t>3</a:t>
            </a:r>
            <a:r>
              <a:rPr lang="zh-TW" altLang="en-US" dirty="0" smtClean="0"/>
              <a:t>秒算一次</a:t>
            </a:r>
            <a:r>
              <a:rPr lang="en-US" altLang="zh-TW" dirty="0" smtClean="0"/>
              <a:t>log return -&gt; </a:t>
            </a:r>
            <a:r>
              <a:rPr lang="zh-TW" altLang="en-US" dirty="0" smtClean="0"/>
              <a:t>計算方式</a:t>
            </a:r>
            <a:r>
              <a:rPr lang="en-US" altLang="zh-TW" dirty="0" smtClean="0"/>
              <a:t>: ln( WAP(t) / WAP(t+3) )*100</a:t>
            </a:r>
            <a:br>
              <a:rPr lang="en-US" altLang="zh-TW" dirty="0" smtClean="0"/>
            </a:br>
            <a:r>
              <a:rPr lang="en-US" altLang="zh-TW" dirty="0" smtClean="0"/>
              <a:t>3. </a:t>
            </a:r>
            <a:r>
              <a:rPr lang="zh-TW" altLang="en-US" dirty="0" smtClean="0"/>
              <a:t>有每</a:t>
            </a:r>
            <a:r>
              <a:rPr lang="en-US" altLang="zh-TW" dirty="0" smtClean="0"/>
              <a:t>3</a:t>
            </a:r>
            <a:r>
              <a:rPr lang="zh-TW" altLang="en-US" dirty="0" smtClean="0"/>
              <a:t>秒的</a:t>
            </a:r>
            <a:r>
              <a:rPr lang="en-US" altLang="zh-TW" dirty="0" smtClean="0"/>
              <a:t>log return </a:t>
            </a:r>
            <a:r>
              <a:rPr lang="zh-TW" altLang="en-US" dirty="0" smtClean="0"/>
              <a:t>後 每</a:t>
            </a:r>
            <a:r>
              <a:rPr lang="en-US" altLang="zh-TW" dirty="0" smtClean="0"/>
              <a:t>3</a:t>
            </a:r>
            <a:r>
              <a:rPr lang="zh-TW" altLang="en-US" dirty="0" smtClean="0"/>
              <a:t>秒 </a:t>
            </a:r>
            <a:r>
              <a:rPr lang="en-US" altLang="zh-TW" dirty="0" smtClean="0"/>
              <a:t>rolling </a:t>
            </a:r>
            <a:r>
              <a:rPr lang="zh-TW" altLang="en-US" dirty="0" smtClean="0"/>
              <a:t>前一分鐘的</a:t>
            </a:r>
            <a:r>
              <a:rPr lang="en-US" altLang="zh-TW" dirty="0" smtClean="0"/>
              <a:t>log return</a:t>
            </a:r>
            <a:r>
              <a:rPr lang="zh-TW" altLang="en-US" dirty="0" smtClean="0"/>
              <a:t>去算年化</a:t>
            </a:r>
            <a:r>
              <a:rPr lang="en-US" altLang="zh-TW" dirty="0" smtClean="0"/>
              <a:t>RV -&gt; </a:t>
            </a:r>
            <a:r>
              <a:rPr lang="zh-TW" altLang="en-US" dirty="0" smtClean="0"/>
              <a:t>計算方式： </a:t>
            </a:r>
            <a:r>
              <a:rPr lang="en-US" altLang="zh-TW" dirty="0" err="1" smtClean="0"/>
              <a:t>np.sqrt</a:t>
            </a:r>
            <a:r>
              <a:rPr lang="en-US" altLang="zh-TW" dirty="0" smtClean="0"/>
              <a:t>(252 * </a:t>
            </a:r>
            <a:r>
              <a:rPr lang="en-US" altLang="zh-TW" dirty="0" err="1" smtClean="0"/>
              <a:t>np.sum</a:t>
            </a:r>
            <a:r>
              <a:rPr lang="en-US" altLang="zh-TW" dirty="0" smtClean="0"/>
              <a:t>(x**2))</a:t>
            </a:r>
            <a:br>
              <a:rPr lang="en-US" altLang="zh-TW" dirty="0" smtClean="0"/>
            </a:br>
            <a:r>
              <a:rPr lang="en-US" altLang="zh-TW" dirty="0" smtClean="0"/>
              <a:t>4. </a:t>
            </a:r>
            <a:r>
              <a:rPr lang="zh-TW" altLang="en-US" dirty="0" smtClean="0"/>
              <a:t>現在我們就有這一小時內 每三秒的年化</a:t>
            </a:r>
            <a:r>
              <a:rPr lang="en-US" altLang="zh-TW" dirty="0" smtClean="0"/>
              <a:t>RV</a:t>
            </a:r>
            <a:br>
              <a:rPr lang="en-US" altLang="zh-TW" dirty="0" smtClean="0"/>
            </a:br>
            <a:r>
              <a:rPr lang="en-US" altLang="zh-TW" dirty="0" smtClean="0"/>
              <a:t>5. </a:t>
            </a:r>
            <a:r>
              <a:rPr lang="zh-TW" altLang="en-US" dirty="0" smtClean="0"/>
              <a:t>接下來把一小時切成</a:t>
            </a:r>
            <a:r>
              <a:rPr lang="en-US" altLang="zh-TW" dirty="0" smtClean="0"/>
              <a:t>120 </a:t>
            </a:r>
            <a:r>
              <a:rPr lang="zh-TW" altLang="en-US" dirty="0" smtClean="0"/>
              <a:t>段 所以每</a:t>
            </a:r>
            <a:r>
              <a:rPr lang="en-US" altLang="zh-TW" dirty="0" smtClean="0"/>
              <a:t>30</a:t>
            </a:r>
            <a:r>
              <a:rPr lang="zh-TW" altLang="en-US" dirty="0" smtClean="0"/>
              <a:t>秒算一段</a:t>
            </a:r>
            <a:br>
              <a:rPr lang="zh-TW" altLang="en-US" dirty="0" smtClean="0"/>
            </a:br>
            <a:r>
              <a:rPr lang="en-US" altLang="zh-TW" dirty="0" smtClean="0"/>
              <a:t>6. </a:t>
            </a:r>
            <a:r>
              <a:rPr lang="zh-TW" altLang="en-US" dirty="0" smtClean="0"/>
              <a:t>在各</a:t>
            </a:r>
            <a:r>
              <a:rPr lang="en-US" altLang="zh-TW" dirty="0" smtClean="0"/>
              <a:t>30</a:t>
            </a:r>
            <a:r>
              <a:rPr lang="zh-TW" altLang="en-US" dirty="0" smtClean="0"/>
              <a:t>秒段落裡 每</a:t>
            </a:r>
            <a:r>
              <a:rPr lang="en-US" altLang="zh-TW" dirty="0" smtClean="0"/>
              <a:t>3</a:t>
            </a:r>
            <a:r>
              <a:rPr lang="zh-TW" altLang="en-US" dirty="0" smtClean="0"/>
              <a:t>秒有一個</a:t>
            </a:r>
            <a:r>
              <a:rPr lang="en-US" altLang="zh-TW" dirty="0" smtClean="0"/>
              <a:t>RV</a:t>
            </a:r>
            <a:r>
              <a:rPr lang="zh-TW" altLang="en-US" dirty="0" smtClean="0"/>
              <a:t>值 所以裡面應該要有</a:t>
            </a:r>
            <a:r>
              <a:rPr lang="en-US" altLang="zh-TW" dirty="0" smtClean="0"/>
              <a:t>10</a:t>
            </a:r>
            <a:r>
              <a:rPr lang="zh-TW" altLang="en-US" dirty="0" smtClean="0"/>
              <a:t>個</a:t>
            </a:r>
            <a:r>
              <a:rPr lang="en-US" altLang="zh-TW" dirty="0" smtClean="0"/>
              <a:t>RV</a:t>
            </a:r>
            <a:r>
              <a:rPr lang="zh-TW" altLang="en-US" dirty="0" smtClean="0"/>
              <a:t>值。 找出裡面最大的</a:t>
            </a:r>
            <a:r>
              <a:rPr lang="en-US" altLang="zh-TW" dirty="0" smtClean="0"/>
              <a:t>RV</a:t>
            </a:r>
            <a:r>
              <a:rPr lang="zh-TW" altLang="en-US" dirty="0" smtClean="0"/>
              <a:t>值</a:t>
            </a:r>
            <a:br>
              <a:rPr lang="zh-TW" altLang="en-US" dirty="0" smtClean="0"/>
            </a:br>
            <a:r>
              <a:rPr lang="en-US" altLang="zh-TW" dirty="0" smtClean="0"/>
              <a:t>7. </a:t>
            </a:r>
            <a:r>
              <a:rPr lang="zh-TW" altLang="en-US" dirty="0" smtClean="0"/>
              <a:t>現在每</a:t>
            </a:r>
            <a:r>
              <a:rPr lang="en-US" altLang="zh-TW" dirty="0" smtClean="0"/>
              <a:t>30</a:t>
            </a:r>
            <a:r>
              <a:rPr lang="zh-TW" altLang="en-US" dirty="0" smtClean="0"/>
              <a:t>秒有一個那個區間最大的</a:t>
            </a:r>
            <a:r>
              <a:rPr lang="en-US" altLang="zh-TW" dirty="0" smtClean="0"/>
              <a:t>RV</a:t>
            </a:r>
            <a:r>
              <a:rPr lang="zh-TW" altLang="en-US" dirty="0" smtClean="0"/>
              <a:t>值   所以一小時區間我們有一個有</a:t>
            </a:r>
            <a:r>
              <a:rPr lang="en-US" altLang="zh-TW" dirty="0" smtClean="0"/>
              <a:t>120</a:t>
            </a:r>
            <a:r>
              <a:rPr lang="zh-TW" altLang="en-US" dirty="0" smtClean="0"/>
              <a:t>個 </a:t>
            </a:r>
            <a:r>
              <a:rPr lang="en-US" altLang="zh-TW" dirty="0" smtClean="0"/>
              <a:t>RV</a:t>
            </a:r>
            <a:r>
              <a:rPr lang="zh-TW" altLang="en-US" dirty="0" smtClean="0"/>
              <a:t>值的</a:t>
            </a:r>
            <a:r>
              <a:rPr lang="en-US" altLang="zh-TW" dirty="0" smtClean="0"/>
              <a:t>list</a:t>
            </a:r>
            <a:br>
              <a:rPr lang="en-US" altLang="zh-TW" dirty="0" smtClean="0"/>
            </a:br>
            <a:r>
              <a:rPr lang="en-US" altLang="zh-TW" dirty="0" smtClean="0"/>
              <a:t>8. </a:t>
            </a:r>
            <a:r>
              <a:rPr lang="zh-TW" altLang="en-US" dirty="0" smtClean="0"/>
              <a:t>接下來把 這</a:t>
            </a:r>
            <a:r>
              <a:rPr lang="en-US" altLang="zh-TW" dirty="0" smtClean="0"/>
              <a:t>120</a:t>
            </a:r>
            <a:r>
              <a:rPr lang="zh-TW" altLang="en-US" dirty="0" smtClean="0"/>
              <a:t>個</a:t>
            </a:r>
            <a:r>
              <a:rPr lang="en-US" altLang="zh-TW" dirty="0" smtClean="0"/>
              <a:t>RV</a:t>
            </a:r>
            <a:r>
              <a:rPr lang="zh-TW" altLang="en-US" dirty="0" smtClean="0"/>
              <a:t>值 標準化 </a:t>
            </a:r>
            <a:r>
              <a:rPr lang="en-US" altLang="zh-TW" dirty="0" smtClean="0"/>
              <a:t>-&gt; </a:t>
            </a:r>
            <a:r>
              <a:rPr lang="zh-TW" altLang="en-US" dirty="0" smtClean="0"/>
              <a:t>計算方式： </a:t>
            </a:r>
            <a:r>
              <a:rPr lang="en-US" altLang="zh-TW" dirty="0" smtClean="0"/>
              <a:t>[ float(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)/sum(</a:t>
            </a:r>
            <a:r>
              <a:rPr lang="en-US" altLang="zh-TW" dirty="0" err="1" smtClean="0"/>
              <a:t>RV_List</a:t>
            </a:r>
            <a:r>
              <a:rPr lang="en-US" altLang="zh-TW" dirty="0" smtClean="0"/>
              <a:t>) for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in </a:t>
            </a:r>
            <a:r>
              <a:rPr lang="en-US" altLang="zh-TW" dirty="0" err="1" smtClean="0"/>
              <a:t>RV_List</a:t>
            </a:r>
            <a:r>
              <a:rPr lang="en-US" altLang="zh-TW" dirty="0" smtClean="0"/>
              <a:t> ]</a:t>
            </a:r>
            <a:br>
              <a:rPr lang="en-US" altLang="zh-TW" dirty="0" smtClean="0"/>
            </a:br>
            <a:r>
              <a:rPr lang="en-US" altLang="zh-TW" dirty="0" smtClean="0"/>
              <a:t>9. </a:t>
            </a:r>
            <a:r>
              <a:rPr lang="zh-TW" altLang="en-US" dirty="0" smtClean="0"/>
              <a:t>所以我們現在 每一則新聞都有一個 </a:t>
            </a:r>
            <a:r>
              <a:rPr lang="en-US" altLang="zh-TW" dirty="0" smtClean="0"/>
              <a:t>120 </a:t>
            </a:r>
            <a:r>
              <a:rPr lang="zh-TW" altLang="en-US" dirty="0" smtClean="0"/>
              <a:t>個 </a:t>
            </a:r>
            <a:r>
              <a:rPr lang="en-US" altLang="zh-TW" dirty="0" smtClean="0"/>
              <a:t>element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list </a:t>
            </a:r>
            <a:r>
              <a:rPr lang="zh-TW" altLang="en-US" dirty="0" smtClean="0"/>
              <a:t>且每個 </a:t>
            </a:r>
            <a:r>
              <a:rPr lang="en-US" altLang="zh-TW" dirty="0" smtClean="0"/>
              <a:t>list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element </a:t>
            </a:r>
            <a:r>
              <a:rPr lang="zh-TW" altLang="en-US" dirty="0" smtClean="0"/>
              <a:t>的總和都等於 </a:t>
            </a:r>
            <a:r>
              <a:rPr lang="en-US" altLang="zh-TW" dirty="0" smtClean="0"/>
              <a:t>1</a:t>
            </a:r>
            <a:br>
              <a:rPr lang="en-US" altLang="zh-TW" dirty="0" smtClean="0"/>
            </a:br>
            <a:r>
              <a:rPr lang="en-US" altLang="zh-TW" dirty="0" smtClean="0"/>
              <a:t>10. </a:t>
            </a:r>
            <a:r>
              <a:rPr lang="zh-TW" altLang="en-US" dirty="0" smtClean="0"/>
              <a:t>把所有新聞的 </a:t>
            </a:r>
            <a:r>
              <a:rPr lang="en-US" altLang="zh-TW" dirty="0" smtClean="0"/>
              <a:t>list </a:t>
            </a:r>
            <a:r>
              <a:rPr lang="zh-TW" altLang="en-US" dirty="0" smtClean="0"/>
              <a:t>裡面的值加在一起 得到最後的一個 </a:t>
            </a:r>
            <a:r>
              <a:rPr lang="en-US" altLang="zh-TW" dirty="0" smtClean="0"/>
              <a:t>120 element </a:t>
            </a:r>
            <a:r>
              <a:rPr lang="zh-TW" altLang="en-US" dirty="0" smtClean="0"/>
              <a:t>的</a:t>
            </a:r>
            <a:r>
              <a:rPr lang="en-US" altLang="zh-TW" dirty="0" smtClean="0"/>
              <a:t>list </a:t>
            </a:r>
            <a:r>
              <a:rPr lang="zh-TW" altLang="en-US" dirty="0" smtClean="0"/>
              <a:t>代表著這些新聞 前後</a:t>
            </a:r>
            <a:r>
              <a:rPr lang="en-US" altLang="zh-TW" dirty="0" smtClean="0"/>
              <a:t>30</a:t>
            </a:r>
            <a:r>
              <a:rPr lang="zh-TW" altLang="en-US" dirty="0" smtClean="0"/>
              <a:t>分鐘 最大</a:t>
            </a:r>
            <a:r>
              <a:rPr lang="en-US" altLang="zh-TW" dirty="0" smtClean="0"/>
              <a:t>RV</a:t>
            </a:r>
            <a:r>
              <a:rPr lang="zh-TW" altLang="en-US" dirty="0" smtClean="0"/>
              <a:t>值的分布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6392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1. </a:t>
            </a:r>
            <a:r>
              <a:rPr lang="zh-TW" altLang="en-US" dirty="0" smtClean="0"/>
              <a:t>取得每一則新聞 前後各</a:t>
            </a:r>
            <a:r>
              <a:rPr lang="en-US" altLang="zh-TW" dirty="0" smtClean="0"/>
              <a:t>35</a:t>
            </a:r>
            <a:r>
              <a:rPr lang="zh-TW" altLang="en-US" dirty="0" smtClean="0"/>
              <a:t>分鐘區間的</a:t>
            </a:r>
            <a:r>
              <a:rPr lang="en-US" altLang="zh-TW" dirty="0" smtClean="0"/>
              <a:t>tick data (</a:t>
            </a:r>
            <a:r>
              <a:rPr lang="zh-TW" altLang="en-US" dirty="0" smtClean="0"/>
              <a:t>實際只會用</a:t>
            </a:r>
            <a:r>
              <a:rPr lang="en-US" altLang="zh-TW" dirty="0" smtClean="0"/>
              <a:t>30</a:t>
            </a:r>
            <a:r>
              <a:rPr lang="zh-TW" altLang="en-US" dirty="0" smtClean="0"/>
              <a:t>分中 因為這樣前面的</a:t>
            </a:r>
            <a:r>
              <a:rPr lang="en-US" altLang="zh-TW" dirty="0" err="1" smtClean="0"/>
              <a:t>tickdata</a:t>
            </a:r>
            <a:r>
              <a:rPr lang="en-US" altLang="zh-TW" dirty="0" smtClean="0"/>
              <a:t> rolling</a:t>
            </a:r>
            <a:r>
              <a:rPr lang="zh-TW" altLang="en-US" dirty="0" smtClean="0"/>
              <a:t>才會有資料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>2. </a:t>
            </a:r>
            <a:r>
              <a:rPr lang="zh-TW" altLang="en-US" dirty="0" smtClean="0"/>
              <a:t>在這一小時的區間裡 每</a:t>
            </a:r>
            <a:r>
              <a:rPr lang="en-US" altLang="zh-TW" dirty="0" smtClean="0"/>
              <a:t>3</a:t>
            </a:r>
            <a:r>
              <a:rPr lang="zh-TW" altLang="en-US" dirty="0" smtClean="0"/>
              <a:t>秒算一次</a:t>
            </a:r>
            <a:r>
              <a:rPr lang="en-US" altLang="zh-TW" dirty="0" smtClean="0"/>
              <a:t>log return -&gt; </a:t>
            </a:r>
            <a:r>
              <a:rPr lang="zh-TW" altLang="en-US" dirty="0" smtClean="0"/>
              <a:t>計算方式</a:t>
            </a:r>
            <a:r>
              <a:rPr lang="en-US" altLang="zh-TW" dirty="0" smtClean="0"/>
              <a:t>: ln( WAP(t) / WAP(t+3) )*100</a:t>
            </a:r>
            <a:br>
              <a:rPr lang="en-US" altLang="zh-TW" dirty="0" smtClean="0"/>
            </a:br>
            <a:r>
              <a:rPr lang="en-US" altLang="zh-TW" dirty="0" smtClean="0"/>
              <a:t>3. </a:t>
            </a:r>
            <a:r>
              <a:rPr lang="zh-TW" altLang="en-US" dirty="0" smtClean="0"/>
              <a:t>有每</a:t>
            </a:r>
            <a:r>
              <a:rPr lang="en-US" altLang="zh-TW" dirty="0" smtClean="0"/>
              <a:t>3</a:t>
            </a:r>
            <a:r>
              <a:rPr lang="zh-TW" altLang="en-US" dirty="0" smtClean="0"/>
              <a:t>秒的</a:t>
            </a:r>
            <a:r>
              <a:rPr lang="en-US" altLang="zh-TW" dirty="0" smtClean="0"/>
              <a:t>log return </a:t>
            </a:r>
            <a:r>
              <a:rPr lang="zh-TW" altLang="en-US" dirty="0" smtClean="0"/>
              <a:t>後 每</a:t>
            </a:r>
            <a:r>
              <a:rPr lang="en-US" altLang="zh-TW" dirty="0" smtClean="0"/>
              <a:t>3</a:t>
            </a:r>
            <a:r>
              <a:rPr lang="zh-TW" altLang="en-US" dirty="0" smtClean="0"/>
              <a:t>秒 </a:t>
            </a:r>
            <a:r>
              <a:rPr lang="en-US" altLang="zh-TW" dirty="0" smtClean="0"/>
              <a:t>rolling </a:t>
            </a:r>
            <a:r>
              <a:rPr lang="zh-TW" altLang="en-US" dirty="0" smtClean="0"/>
              <a:t>前一分鐘的</a:t>
            </a:r>
            <a:r>
              <a:rPr lang="en-US" altLang="zh-TW" dirty="0" smtClean="0"/>
              <a:t>log return</a:t>
            </a:r>
            <a:r>
              <a:rPr lang="zh-TW" altLang="en-US" dirty="0" smtClean="0"/>
              <a:t>去算年化</a:t>
            </a:r>
            <a:r>
              <a:rPr lang="en-US" altLang="zh-TW" dirty="0" smtClean="0"/>
              <a:t>RV -&gt; </a:t>
            </a:r>
            <a:r>
              <a:rPr lang="zh-TW" altLang="en-US" dirty="0" smtClean="0"/>
              <a:t>計算方式： </a:t>
            </a:r>
            <a:r>
              <a:rPr lang="en-US" altLang="zh-TW" dirty="0" err="1" smtClean="0"/>
              <a:t>np.sqrt</a:t>
            </a:r>
            <a:r>
              <a:rPr lang="en-US" altLang="zh-TW" dirty="0" smtClean="0"/>
              <a:t>(252 * </a:t>
            </a:r>
            <a:r>
              <a:rPr lang="en-US" altLang="zh-TW" dirty="0" err="1" smtClean="0"/>
              <a:t>np.sum</a:t>
            </a:r>
            <a:r>
              <a:rPr lang="en-US" altLang="zh-TW" dirty="0" smtClean="0"/>
              <a:t>(x**2))</a:t>
            </a:r>
            <a:br>
              <a:rPr lang="en-US" altLang="zh-TW" dirty="0" smtClean="0"/>
            </a:br>
            <a:r>
              <a:rPr lang="en-US" altLang="zh-TW" dirty="0" smtClean="0"/>
              <a:t>4. </a:t>
            </a:r>
            <a:r>
              <a:rPr lang="zh-TW" altLang="en-US" dirty="0" smtClean="0"/>
              <a:t>現在我們就有這一小時內 每三秒的年化</a:t>
            </a:r>
            <a:r>
              <a:rPr lang="en-US" altLang="zh-TW" dirty="0" smtClean="0"/>
              <a:t>RV</a:t>
            </a:r>
            <a:br>
              <a:rPr lang="en-US" altLang="zh-TW" dirty="0" smtClean="0"/>
            </a:br>
            <a:r>
              <a:rPr lang="en-US" altLang="zh-TW" dirty="0" smtClean="0"/>
              <a:t>5. </a:t>
            </a:r>
            <a:r>
              <a:rPr lang="zh-TW" altLang="en-US" dirty="0" smtClean="0"/>
              <a:t>接下來把一小時切成</a:t>
            </a:r>
            <a:r>
              <a:rPr lang="en-US" altLang="zh-TW" dirty="0" smtClean="0"/>
              <a:t>120 </a:t>
            </a:r>
            <a:r>
              <a:rPr lang="zh-TW" altLang="en-US" dirty="0" smtClean="0"/>
              <a:t>段 所以每</a:t>
            </a:r>
            <a:r>
              <a:rPr lang="en-US" altLang="zh-TW" dirty="0" smtClean="0"/>
              <a:t>30</a:t>
            </a:r>
            <a:r>
              <a:rPr lang="zh-TW" altLang="en-US" dirty="0" smtClean="0"/>
              <a:t>秒算一段</a:t>
            </a:r>
            <a:br>
              <a:rPr lang="zh-TW" altLang="en-US" dirty="0" smtClean="0"/>
            </a:br>
            <a:r>
              <a:rPr lang="en-US" altLang="zh-TW" dirty="0" smtClean="0"/>
              <a:t>6. </a:t>
            </a:r>
            <a:r>
              <a:rPr lang="zh-TW" altLang="en-US" dirty="0" smtClean="0"/>
              <a:t>在各</a:t>
            </a:r>
            <a:r>
              <a:rPr lang="en-US" altLang="zh-TW" dirty="0" smtClean="0"/>
              <a:t>30</a:t>
            </a:r>
            <a:r>
              <a:rPr lang="zh-TW" altLang="en-US" dirty="0" smtClean="0"/>
              <a:t>秒段落裡 每</a:t>
            </a:r>
            <a:r>
              <a:rPr lang="en-US" altLang="zh-TW" dirty="0" smtClean="0"/>
              <a:t>3</a:t>
            </a:r>
            <a:r>
              <a:rPr lang="zh-TW" altLang="en-US" dirty="0" smtClean="0"/>
              <a:t>秒有一個</a:t>
            </a:r>
            <a:r>
              <a:rPr lang="en-US" altLang="zh-TW" dirty="0" smtClean="0"/>
              <a:t>RV</a:t>
            </a:r>
            <a:r>
              <a:rPr lang="zh-TW" altLang="en-US" dirty="0" smtClean="0"/>
              <a:t>值 所以裡面應該要有</a:t>
            </a:r>
            <a:r>
              <a:rPr lang="en-US" altLang="zh-TW" dirty="0" smtClean="0"/>
              <a:t>10</a:t>
            </a:r>
            <a:r>
              <a:rPr lang="zh-TW" altLang="en-US" dirty="0" smtClean="0"/>
              <a:t>個</a:t>
            </a:r>
            <a:r>
              <a:rPr lang="en-US" altLang="zh-TW" dirty="0" smtClean="0"/>
              <a:t>RV</a:t>
            </a:r>
            <a:r>
              <a:rPr lang="zh-TW" altLang="en-US" dirty="0" smtClean="0"/>
              <a:t>值。 找出裡面最大的</a:t>
            </a:r>
            <a:r>
              <a:rPr lang="en-US" altLang="zh-TW" dirty="0" smtClean="0"/>
              <a:t>RV</a:t>
            </a:r>
            <a:r>
              <a:rPr lang="zh-TW" altLang="en-US" dirty="0" smtClean="0"/>
              <a:t>值</a:t>
            </a:r>
            <a:br>
              <a:rPr lang="zh-TW" altLang="en-US" dirty="0" smtClean="0"/>
            </a:br>
            <a:r>
              <a:rPr lang="en-US" altLang="zh-TW" dirty="0" smtClean="0"/>
              <a:t>7. </a:t>
            </a:r>
            <a:r>
              <a:rPr lang="zh-TW" altLang="en-US" dirty="0" smtClean="0"/>
              <a:t>現在每</a:t>
            </a:r>
            <a:r>
              <a:rPr lang="en-US" altLang="zh-TW" dirty="0" smtClean="0"/>
              <a:t>30</a:t>
            </a:r>
            <a:r>
              <a:rPr lang="zh-TW" altLang="en-US" dirty="0" smtClean="0"/>
              <a:t>秒有一個那個區間最大的</a:t>
            </a:r>
            <a:r>
              <a:rPr lang="en-US" altLang="zh-TW" dirty="0" smtClean="0"/>
              <a:t>RV</a:t>
            </a:r>
            <a:r>
              <a:rPr lang="zh-TW" altLang="en-US" dirty="0" smtClean="0"/>
              <a:t>值   所以一小時區間我們有一個有</a:t>
            </a:r>
            <a:r>
              <a:rPr lang="en-US" altLang="zh-TW" dirty="0" smtClean="0"/>
              <a:t>120</a:t>
            </a:r>
            <a:r>
              <a:rPr lang="zh-TW" altLang="en-US" dirty="0" smtClean="0"/>
              <a:t>個 </a:t>
            </a:r>
            <a:r>
              <a:rPr lang="en-US" altLang="zh-TW" dirty="0" smtClean="0"/>
              <a:t>RV</a:t>
            </a:r>
            <a:r>
              <a:rPr lang="zh-TW" altLang="en-US" dirty="0" smtClean="0"/>
              <a:t>值的</a:t>
            </a:r>
            <a:r>
              <a:rPr lang="en-US" altLang="zh-TW" dirty="0" smtClean="0"/>
              <a:t>list</a:t>
            </a:r>
            <a:br>
              <a:rPr lang="en-US" altLang="zh-TW" dirty="0" smtClean="0"/>
            </a:br>
            <a:r>
              <a:rPr lang="en-US" altLang="zh-TW" dirty="0" smtClean="0"/>
              <a:t>8. </a:t>
            </a:r>
            <a:r>
              <a:rPr lang="zh-TW" altLang="en-US" dirty="0" smtClean="0"/>
              <a:t>接下來把 這</a:t>
            </a:r>
            <a:r>
              <a:rPr lang="en-US" altLang="zh-TW" dirty="0" smtClean="0"/>
              <a:t>120</a:t>
            </a:r>
            <a:r>
              <a:rPr lang="zh-TW" altLang="en-US" dirty="0" smtClean="0"/>
              <a:t>個</a:t>
            </a:r>
            <a:r>
              <a:rPr lang="en-US" altLang="zh-TW" dirty="0" smtClean="0"/>
              <a:t>RV</a:t>
            </a:r>
            <a:r>
              <a:rPr lang="zh-TW" altLang="en-US" dirty="0" smtClean="0"/>
              <a:t>值 標準化 </a:t>
            </a:r>
            <a:r>
              <a:rPr lang="en-US" altLang="zh-TW" dirty="0" smtClean="0"/>
              <a:t>-&gt; </a:t>
            </a:r>
            <a:r>
              <a:rPr lang="zh-TW" altLang="en-US" dirty="0" smtClean="0"/>
              <a:t>計算方式： </a:t>
            </a:r>
            <a:r>
              <a:rPr lang="en-US" altLang="zh-TW" dirty="0" smtClean="0"/>
              <a:t>[ float(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)/sum(</a:t>
            </a:r>
            <a:r>
              <a:rPr lang="en-US" altLang="zh-TW" dirty="0" err="1" smtClean="0"/>
              <a:t>RV_List</a:t>
            </a:r>
            <a:r>
              <a:rPr lang="en-US" altLang="zh-TW" dirty="0" smtClean="0"/>
              <a:t>) for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in </a:t>
            </a:r>
            <a:r>
              <a:rPr lang="en-US" altLang="zh-TW" dirty="0" err="1" smtClean="0"/>
              <a:t>RV_List</a:t>
            </a:r>
            <a:r>
              <a:rPr lang="en-US" altLang="zh-TW" dirty="0" smtClean="0"/>
              <a:t> </a:t>
            </a:r>
            <a:r>
              <a:rPr lang="en-US" altLang="zh-TW" dirty="0" smtClean="0"/>
              <a:t>]</a:t>
            </a:r>
            <a:br>
              <a:rPr lang="en-US" altLang="zh-TW" dirty="0" smtClean="0"/>
            </a:br>
            <a:r>
              <a:rPr lang="en-US" altLang="zh-TW" dirty="0" smtClean="0"/>
              <a:t>9. </a:t>
            </a:r>
            <a:r>
              <a:rPr lang="zh-TW" altLang="en-US" dirty="0" smtClean="0"/>
              <a:t>所以我們現在 每一則新聞都有一個 </a:t>
            </a:r>
            <a:r>
              <a:rPr lang="en-US" altLang="zh-TW" dirty="0" smtClean="0"/>
              <a:t>120 </a:t>
            </a:r>
            <a:r>
              <a:rPr lang="zh-TW" altLang="en-US" dirty="0" smtClean="0"/>
              <a:t>個 </a:t>
            </a:r>
            <a:r>
              <a:rPr lang="en-US" altLang="zh-TW" dirty="0" smtClean="0"/>
              <a:t>element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list </a:t>
            </a:r>
            <a:r>
              <a:rPr lang="zh-TW" altLang="en-US" dirty="0" smtClean="0"/>
              <a:t>且每個 </a:t>
            </a:r>
            <a:r>
              <a:rPr lang="en-US" altLang="zh-TW" dirty="0" smtClean="0"/>
              <a:t>list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element </a:t>
            </a:r>
            <a:r>
              <a:rPr lang="zh-TW" altLang="en-US" dirty="0" smtClean="0"/>
              <a:t>的總和都等於 </a:t>
            </a:r>
            <a:r>
              <a:rPr lang="en-US" altLang="zh-TW" dirty="0" smtClean="0"/>
              <a:t>1</a:t>
            </a:r>
            <a:br>
              <a:rPr lang="en-US" altLang="zh-TW" dirty="0" smtClean="0"/>
            </a:br>
            <a:r>
              <a:rPr lang="en-US" altLang="zh-TW" dirty="0" smtClean="0"/>
              <a:t>10. </a:t>
            </a:r>
            <a:r>
              <a:rPr lang="zh-TW" altLang="en-US" dirty="0" smtClean="0"/>
              <a:t>把所有新聞的 </a:t>
            </a:r>
            <a:r>
              <a:rPr lang="en-US" altLang="zh-TW" dirty="0" smtClean="0"/>
              <a:t>list </a:t>
            </a:r>
            <a:r>
              <a:rPr lang="zh-TW" altLang="en-US" dirty="0" smtClean="0"/>
              <a:t>裡面的值加在一起 得到最後的一個 </a:t>
            </a:r>
            <a:r>
              <a:rPr lang="en-US" altLang="zh-TW" dirty="0" smtClean="0"/>
              <a:t>120 element </a:t>
            </a:r>
            <a:r>
              <a:rPr lang="zh-TW" altLang="en-US" dirty="0" smtClean="0"/>
              <a:t>的</a:t>
            </a:r>
            <a:r>
              <a:rPr lang="en-US" altLang="zh-TW" dirty="0" smtClean="0"/>
              <a:t>list </a:t>
            </a:r>
            <a:r>
              <a:rPr lang="zh-TW" altLang="en-US" dirty="0" smtClean="0"/>
              <a:t>代表著這些新聞 前後</a:t>
            </a:r>
            <a:r>
              <a:rPr lang="en-US" altLang="zh-TW" dirty="0" smtClean="0"/>
              <a:t>30</a:t>
            </a:r>
            <a:r>
              <a:rPr lang="zh-TW" altLang="en-US" dirty="0" smtClean="0"/>
              <a:t>分鐘 最大</a:t>
            </a:r>
            <a:r>
              <a:rPr lang="en-US" altLang="zh-TW" dirty="0" smtClean="0"/>
              <a:t>RV</a:t>
            </a:r>
            <a:r>
              <a:rPr lang="zh-TW" altLang="en-US" dirty="0" smtClean="0"/>
              <a:t>值的分布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28467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6726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0002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54639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853234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高股息類別 本身就比較不相似 投信會試著區別自己的</a:t>
            </a:r>
            <a:r>
              <a:rPr lang="en-US" altLang="zh-TW" dirty="0" smtClean="0"/>
              <a:t>ETF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1347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82216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53392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會有這個主題的原因是想先初步看出短期特徵是否對</a:t>
            </a:r>
            <a:r>
              <a:rPr lang="en-US" altLang="zh-TW" dirty="0" err="1" smtClean="0"/>
              <a:t>vol</a:t>
            </a:r>
            <a:r>
              <a:rPr lang="zh-TW" altLang="en-US" dirty="0" smtClean="0"/>
              <a:t>有影響力，如果有，可能隱含這些短期因子能預測未來短時間的波動度這件事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86833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原本是想從組別共同變換的趨勢來探討此專案是否隱含對</a:t>
            </a:r>
            <a:r>
              <a:rPr lang="en-US" altLang="zh-TW" dirty="0" err="1" smtClean="0"/>
              <a:t>vol</a:t>
            </a:r>
            <a:r>
              <a:rPr lang="zh-TW" altLang="en-US" dirty="0" smtClean="0"/>
              <a:t>有預測能力，卻發現短時間內就常有組別不停轉換的情形。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21851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04049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69345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模型是單純的分類</a:t>
            </a:r>
            <a:r>
              <a:rPr lang="en-US" altLang="zh-TW" dirty="0" smtClean="0"/>
              <a:t>?</a:t>
            </a:r>
            <a:r>
              <a:rPr lang="zh-TW" altLang="en-US" dirty="0" smtClean="0"/>
              <a:t>還是</a:t>
            </a:r>
            <a:r>
              <a:rPr lang="en-US" altLang="zh-TW" dirty="0" smtClean="0"/>
              <a:t>features</a:t>
            </a:r>
            <a:r>
              <a:rPr lang="zh-TW" altLang="en-US" dirty="0" smtClean="0"/>
              <a:t>其實有預測</a:t>
            </a:r>
            <a:r>
              <a:rPr lang="en-US" altLang="zh-TW" dirty="0" err="1" smtClean="0"/>
              <a:t>vol</a:t>
            </a:r>
            <a:r>
              <a:rPr lang="zh-TW" altLang="en-US" dirty="0" smtClean="0"/>
              <a:t>的能力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89703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0451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36437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10920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5511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右圖代表暫時忽略極端值至少不影響大體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44809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7385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63945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89980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9363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1282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38630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56536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3393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6551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138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4859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為什麼折溢價要取決對值</a:t>
            </a:r>
            <a:r>
              <a:rPr lang="en-US" altLang="zh-TW" dirty="0" smtClean="0"/>
              <a:t>?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3612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5026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D8F22-11AF-4D56-8B5B-DC53FF38D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8386806-DE62-490E-BA0D-DBF3302D7C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0A951F-23F4-4BAE-986B-F97BD1B3E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D19597-070D-49F8-876D-14E337A99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960C7F-0E21-4020-A506-D7513A6C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AD2A02FB-33D5-4D16-ABE6-729A0B3D225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1211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BE8C9C-0611-4ECD-9DC0-093850749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81EE96E-AEF7-4512-BC14-5176DE82D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C22AA8-0A0A-4045-8326-64599F02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EE14C6-33C6-419D-9586-DF00B9213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77E5B3E-42DF-4562-97B7-127655440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280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524E966-C5F4-4004-A985-52CE149510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6BE0E03-0A9E-46BB-84B7-D9A694D51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B73570-CFF5-4FF8-B278-72637E94C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8FE1DB-87B0-435E-BAE8-E3AC090A1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82F38E-9C4E-48B5-AEE6-8F2A3C42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0263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226"/>
            <a:endParaRPr lang="zh-TW" altLang="en-US" sz="1700">
              <a:solidFill>
                <a:prstClr val="whit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226"/>
            <a:endParaRPr lang="zh-TW" altLang="en-US" sz="1700">
              <a:solidFill>
                <a:prstClr val="whit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B0745-DD1B-47AD-8D1A-00C0354EDCC3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7" name="圓角化對角線角落矩形 6"/>
          <p:cNvSpPr/>
          <p:nvPr userDrawn="1"/>
        </p:nvSpPr>
        <p:spPr>
          <a:xfrm>
            <a:off x="705611" y="2564904"/>
            <a:ext cx="11247040" cy="2088232"/>
          </a:xfrm>
          <a:prstGeom prst="round2DiagRect">
            <a:avLst/>
          </a:prstGeom>
          <a:gradFill flip="none" rotWithShape="1">
            <a:gsLst>
              <a:gs pos="0">
                <a:srgbClr val="173483"/>
              </a:gs>
              <a:gs pos="100000">
                <a:srgbClr val="0099DD"/>
              </a:gs>
              <a:gs pos="59000">
                <a:srgbClr val="0062AC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7531" y="3068961"/>
            <a:ext cx="10363200" cy="1362075"/>
          </a:xfrm>
        </p:spPr>
        <p:txBody>
          <a:bodyPr anchor="t"/>
          <a:lstStyle>
            <a:lvl1pPr algn="l">
              <a:defRPr sz="4000" b="1" i="0" cap="all">
                <a:solidFill>
                  <a:schemeClr val="bg1"/>
                </a:solidFill>
                <a:latin typeface="Noto Sans CJK TC Black" charset="-120"/>
                <a:ea typeface="Noto Sans CJK TC Black" charset="-120"/>
                <a:cs typeface="Noto Sans CJK TC Black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圓角化對角線角落矩形 7"/>
          <p:cNvSpPr/>
          <p:nvPr userDrawn="1"/>
        </p:nvSpPr>
        <p:spPr>
          <a:xfrm>
            <a:off x="914400" y="2643157"/>
            <a:ext cx="10846229" cy="1931727"/>
          </a:xfrm>
          <a:prstGeom prst="round2Diag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2389072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4598F-C90A-4601-9516-9B24EA71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1CEE31-5E1F-48B1-8F29-23FE36E3D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D1A919-88DC-41FC-BCC4-EF314D932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B6EE2E-D0B0-436C-8088-6AEDA9271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B4572E-919B-491D-A4E2-F756A693F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600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852414-3383-4B7C-A6BA-4AD852D7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D0E715-29C6-4C59-8F99-3CEB7A957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CF74BC-6D64-4453-B3F3-18CAB5513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19DBEC-0AAE-4074-8913-76E4973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377AE9-147D-4C9A-977B-113AE7BE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4861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86405E-B62D-41C3-87A8-A2AB9ADFB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99C1A9-5198-45DB-94D7-FC7AACA89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3F577F7-689A-4E30-B9D3-6C1E670AC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EF5F53-1FFE-41FB-BA4E-CB01451D8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66BB6EA-204A-42A4-B7E9-518BAC70C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508196B-DDD4-4112-9A92-A9968362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1555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C16A1D-4DCC-48EA-AA02-58B5EE03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15CE98-8AE1-4F85-83FC-C92D5462B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3DB4C30-3BFE-405C-894F-2C37EBB35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B57DD99-880C-428A-850A-1AE5924D59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E7F2184-68FE-4395-9E21-F73AF27DB8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FEE68AD-548C-4756-9AE7-9DC5FAEA5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5CEB459-04FF-4683-997B-674D45EB5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3D9FC77-6EBF-45F6-AE54-0DE27FEE2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209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8EDBEB-8580-4585-B9B1-843E8380C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B53258B-835E-4443-9563-7B28F7F6E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8C02AEB-E522-4B6E-BA53-0D43FAC46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7CC5B7C-6057-4B35-A7E0-C74AE789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9180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86E8E28-6CA9-4688-A2F5-D4808F5CE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BB77C36-5103-4332-98E0-5C8BDDA5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48182F-2221-41E6-8129-875ABBEF5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9517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6146F6-A1B2-408B-AA33-861A90116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09BAD7-214F-4249-85F1-031731C7B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FC97812-31F1-4A28-9DD1-D733B09E4F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C566DDB-410C-4A55-95ED-12D239D91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C71E176-D3DE-4E75-B698-F6720180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A236284-0F20-451C-84FD-4F02A5530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9852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1F1148-52F8-4BEE-9C05-947F80F7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58FB073-F89A-4CA2-A72F-6880D403CC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3BF6F6D-5066-4E72-8616-8367F47CA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E21FEC-08B4-4B1F-B41F-21672DE51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78B6201-6C98-493F-A393-88BFEE1B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4A96BD7-DA48-4DFD-B241-22089C0D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003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 t="-6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C653D80-A17C-4A1A-89D7-E646E00C1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F324A2-C41F-424E-A197-58D787745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A81FE7-3B04-4951-BC2E-E771173C8D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CCAED4-10B1-48E1-A8B9-81DBF09AD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342D124-AA92-4920-BEAC-660AA0C48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61585" y="6447693"/>
            <a:ext cx="2743200" cy="4103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fld id="{AD2A02FB-33D5-4D16-ABE6-729A0B3D225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288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se.com.tw/zh/products/securities/etf/news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20.png"/><Relationship Id="rId4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59959" y="1148118"/>
            <a:ext cx="8496944" cy="990600"/>
          </a:xfrm>
        </p:spPr>
        <p:txBody>
          <a:bodyPr>
            <a:noAutofit/>
          </a:bodyPr>
          <a:lstStyle/>
          <a:p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元大證券計量交易部實習期末報告</a:t>
            </a:r>
          </a:p>
        </p:txBody>
      </p:sp>
      <p:sp>
        <p:nvSpPr>
          <p:cNvPr id="8" name="副標題 2"/>
          <p:cNvSpPr>
            <a:spLocks/>
          </p:cNvSpPr>
          <p:nvPr/>
        </p:nvSpPr>
        <p:spPr bwMode="auto">
          <a:xfrm>
            <a:off x="3193232" y="3201342"/>
            <a:ext cx="5430397" cy="2513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tabLst>
                <a:tab pos="3592513" algn="l"/>
              </a:tabLst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3592513" algn="l"/>
              </a:tabLst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3592513" algn="l"/>
              </a:tabLs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3592513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3592513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592513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592513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592513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592513" algn="l"/>
              </a:tabLs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見習單位：元大證券 計量交易部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hangingPunct="1">
              <a:buFontTx/>
              <a:buNone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見習主管：</a:t>
            </a:r>
            <a:r>
              <a:rPr lang="zh-TW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佘光麒 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執行</a:t>
            </a:r>
            <a:r>
              <a:rPr lang="zh-TW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副總經理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None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見習督導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：冠維、瑀暄 學長 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None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實習生：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李若平 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Haverford College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>
                <a:solidFill>
                  <a:schemeClr val="bg1"/>
                </a:solidFill>
              </a:rPr>
              <a:pPr/>
              <a:t>1</a:t>
            </a:fld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26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42"/>
    </mc:Choice>
    <mc:Fallback xmlns="">
      <p:transition spd="slow" advTm="704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7350369" cy="6353908"/>
          </a:xfrm>
          <a:prstGeom prst="rect">
            <a:avLst/>
          </a:prstGeom>
          <a:gradFill flip="none" rotWithShape="1">
            <a:gsLst>
              <a:gs pos="31000">
                <a:srgbClr val="EDF1F9"/>
              </a:gs>
              <a:gs pos="20000">
                <a:schemeClr val="accent1">
                  <a:lumMod val="20000"/>
                  <a:lumOff val="80000"/>
                </a:schemeClr>
              </a:gs>
              <a:gs pos="12000">
                <a:srgbClr val="C7D5ED"/>
              </a:gs>
              <a:gs pos="0">
                <a:schemeClr val="accent1">
                  <a:lumMod val="60000"/>
                  <a:lumOff val="40000"/>
                </a:schemeClr>
              </a:gs>
              <a:gs pos="48000">
                <a:schemeClr val="bg1"/>
              </a:gs>
              <a:gs pos="100000">
                <a:schemeClr val="bg1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6" name="內容版面配置區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223" y="2538144"/>
            <a:ext cx="6328562" cy="3299948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619567" y="630884"/>
            <a:ext cx="7399017" cy="1204384"/>
            <a:chOff x="5864833" y="276642"/>
            <a:chExt cx="4440295" cy="1485542"/>
          </a:xfrm>
        </p:grpSpPr>
        <p:sp>
          <p:nvSpPr>
            <p:cNvPr id="10" name="圓角矩形 9"/>
            <p:cNvSpPr/>
            <p:nvPr/>
          </p:nvSpPr>
          <p:spPr>
            <a:xfrm>
              <a:off x="6573868" y="276642"/>
              <a:ext cx="3731260" cy="1240181"/>
            </a:xfrm>
            <a:prstGeom prst="roundRect">
              <a:avLst/>
            </a:prstGeom>
            <a:solidFill>
              <a:srgbClr val="E95D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b="1" dirty="0" smtClean="0"/>
                <a:t>新聞對折溢價影響分</a:t>
              </a:r>
              <a:r>
                <a:rPr lang="zh-TW" altLang="en-US" sz="3600" b="1" dirty="0"/>
                <a:t>布</a:t>
              </a:r>
              <a:endParaRPr lang="en-US" altLang="zh-TW" sz="3600" b="1" dirty="0" smtClean="0"/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5864833" y="1094454"/>
              <a:ext cx="1104900" cy="667730"/>
            </a:xfrm>
            <a:prstGeom prst="roundRect">
              <a:avLst/>
            </a:prstGeom>
            <a:solidFill>
              <a:srgbClr val="006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 smtClean="0"/>
                <a:t>過程</a:t>
              </a:r>
              <a:endParaRPr lang="zh-TW" altLang="en-US" sz="2800" b="1" dirty="0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810584" y="2538143"/>
            <a:ext cx="4445128" cy="3243901"/>
            <a:chOff x="810584" y="2538143"/>
            <a:chExt cx="4445128" cy="324390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810584" y="2538143"/>
                  <a:ext cx="4445128" cy="32439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b="1" i="1" dirty="0" smtClean="0">
                            <a:latin typeface="Cambria Math" panose="02040503050406030204" pitchFamily="18" charset="0"/>
                            <a:ea typeface="+mj-ea"/>
                          </a:rPr>
                          <m:t>折</m:t>
                        </m:r>
                        <m:r>
                          <a:rPr lang="zh-TW" altLang="en-US" b="1">
                            <a:ea typeface="+mj-ea"/>
                          </a:rPr>
                          <m:t>溢</m:t>
                        </m:r>
                        <m:sSub>
                          <m:sSub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zh-TW" altLang="en-US" b="1">
                                <a:ea typeface="+mj-ea"/>
                              </a:rPr>
                              <m:t>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b="1" i="1">
                                <a:latin typeface="Cambria Math" panose="02040503050406030204" pitchFamily="18" charset="0"/>
                                <a:ea typeface="+mj-ea"/>
                              </a:rPr>
                              <m:t>T</m:t>
                            </m:r>
                          </m:sub>
                        </m:sSub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+mj-ea"/>
                          </a:rPr>
                          <m:t>=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+mj-ea"/>
                          </a:rPr>
                          <m:t>𝑨𝑽𝑮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+mj-ea"/>
                          </a:rPr>
                          <m:t>( </m:t>
                        </m:r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TW" b="1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b="1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b="1" i="1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市</m:t>
                                    </m:r>
                                    <m:sSub>
                                      <m:sSubPr>
                                        <m:ctrlPr>
                                          <a:rPr lang="en-US" altLang="zh-TW" b="1" i="1" smtClean="0"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b="1" i="1"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  <m:t>值</m:t>
                                        </m:r>
                                      </m:e>
                                      <m:sub>
                                        <m:r>
                                          <a:rPr lang="en-US" altLang="zh-TW" b="1" i="1" smtClean="0"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  <m:t>𝒕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b="1" i="1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淨</m:t>
                                    </m:r>
                                    <m:sSub>
                                      <m:sSubPr>
                                        <m:ctrlPr>
                                          <a:rPr lang="en-US" altLang="zh-TW" b="1" i="1" smtClean="0"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b="1" i="1"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  <m:t>值</m:t>
                                        </m:r>
                                      </m:e>
                                      <m:sub>
                                        <m:r>
                                          <a:rPr lang="en-US" altLang="zh-TW" b="1" i="1" smtClean="0">
                                            <a:latin typeface="Cambria Math" panose="02040503050406030204" pitchFamily="18" charset="0"/>
                                            <a:ea typeface="+mj-ea"/>
                                          </a:rPr>
                                          <m:t>𝒕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𝟏</m:t>
                            </m:r>
                          </m:e>
                        </m:d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+mj-ea"/>
                          </a:rPr>
                          <m:t>∗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+mj-ea"/>
                          </a:rPr>
                          <m:t>𝟏𝟎𝟎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+mj-ea"/>
                          </a:rPr>
                          <m:t> )  </m:t>
                        </m:r>
                      </m:oMath>
                    </m:oMathPara>
                  </a14:m>
                  <a:endParaRPr lang="en-US" altLang="zh-TW" b="1" i="1" dirty="0" smtClean="0">
                    <a:latin typeface="Cambria Math" panose="02040503050406030204" pitchFamily="18" charset="0"/>
                    <a:ea typeface="+mj-ea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+mj-ea"/>
                          </a:rPr>
                          <m:t>𝒇𝒐𝒓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+mj-ea"/>
                          </a:rPr>
                          <m:t>𝒕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+mj-ea"/>
                          </a:rPr>
                          <m:t>∈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+mj-ea"/>
                          </a:rPr>
                          <m:t>𝟗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+mj-ea"/>
                          </a:rPr>
                          <m:t>𝟏𝟎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+mj-ea"/>
                          </a:rPr>
                          <m:t>𝟏𝟏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+mj-ea"/>
                          </a:rPr>
                          <m:t>𝟏𝟐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+mj-ea"/>
                          </a:rPr>
                          <m:t>𝟏𝟑</m:t>
                        </m:r>
                      </m:oMath>
                    </m:oMathPara>
                  </a14:m>
                  <a:endParaRPr lang="en-US" altLang="zh-TW" b="1" dirty="0" smtClean="0">
                    <a:latin typeface="+mj-ea"/>
                    <a:ea typeface="+mj-ea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zh-TW" altLang="en-US" b="1" i="1" dirty="0">
                          <a:latin typeface="Cambria Math" panose="02040503050406030204" pitchFamily="18" charset="0"/>
                          <a:ea typeface="+mj-ea"/>
                        </a:rPr>
                        <m:t> </m:t>
                      </m:r>
                      <m:r>
                        <a:rPr lang="zh-TW" altLang="en-US" b="1" i="1" dirty="0" smtClean="0">
                          <a:latin typeface="Cambria Math" panose="02040503050406030204" pitchFamily="18" charset="0"/>
                          <a:ea typeface="+mj-ea"/>
                        </a:rPr>
                        <m:t> </m:t>
                      </m:r>
                      <m:r>
                        <a:rPr lang="zh-TW" altLang="en-US" b="1" i="1" dirty="0">
                          <a:latin typeface="Cambria Math" panose="02040503050406030204" pitchFamily="18" charset="0"/>
                          <a:ea typeface="+mj-ea"/>
                        </a:rPr>
                        <m:t> </m:t>
                      </m:r>
                      <m:r>
                        <a:rPr lang="zh-TW" altLang="en-US" b="1" i="1" dirty="0" smtClean="0">
                          <a:latin typeface="Cambria Math" panose="02040503050406030204" pitchFamily="18" charset="0"/>
                          <a:ea typeface="+mj-ea"/>
                        </a:rPr>
                        <m:t> </m:t>
                      </m:r>
                      <m:r>
                        <a:rPr lang="zh-TW" altLang="en-US" b="1" i="1" dirty="0">
                          <a:latin typeface="Cambria Math" panose="02040503050406030204" pitchFamily="18" charset="0"/>
                          <a:ea typeface="+mj-ea"/>
                        </a:rPr>
                        <m:t>折溢價差</m:t>
                      </m:r>
                      <m:r>
                        <a:rPr lang="en-US" altLang="zh-TW" b="1" i="1" dirty="0" smtClean="0"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r>
                        <a:rPr lang="en-US" altLang="zh-TW" b="1" i="1" dirty="0">
                          <a:latin typeface="Cambria Math" panose="02040503050406030204" pitchFamily="18" charset="0"/>
                          <a:ea typeface="+mj-ea"/>
                        </a:rPr>
                        <m:t>|</m:t>
                      </m:r>
                      <m:r>
                        <a:rPr lang="zh-TW" altLang="en-US" b="1" i="1" dirty="0">
                          <a:latin typeface="Cambria Math" panose="02040503050406030204" pitchFamily="18" charset="0"/>
                          <a:ea typeface="+mj-ea"/>
                        </a:rPr>
                        <m:t>折溢</m:t>
                      </m:r>
                      <m:sSub>
                        <m:sSubPr>
                          <m:ctrlPr>
                            <a:rPr lang="en-US" altLang="zh-TW" b="1" i="1" dirty="0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zh-TW" altLang="en-US" b="1" i="1" dirty="0">
                              <a:latin typeface="Cambria Math" panose="02040503050406030204" pitchFamily="18" charset="0"/>
                              <a:ea typeface="+mj-ea"/>
                            </a:rPr>
                            <m:t>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1" i="1" dirty="0">
                              <a:latin typeface="Cambria Math" panose="02040503050406030204" pitchFamily="18" charset="0"/>
                              <a:ea typeface="+mj-ea"/>
                            </a:rPr>
                            <m:t>T</m:t>
                          </m:r>
                        </m:sub>
                      </m:sSub>
                      <m:r>
                        <a:rPr lang="en-US" altLang="zh-TW" b="1" i="1" dirty="0" smtClean="0">
                          <a:latin typeface="Cambria Math" panose="02040503050406030204" pitchFamily="18" charset="0"/>
                          <a:ea typeface="+mj-ea"/>
                        </a:rPr>
                        <m:t> −</m:t>
                      </m:r>
                      <m:r>
                        <a:rPr lang="zh-TW" altLang="en-US" b="1" i="1" dirty="0">
                          <a:latin typeface="Cambria Math" panose="02040503050406030204" pitchFamily="18" charset="0"/>
                          <a:ea typeface="+mj-ea"/>
                        </a:rPr>
                        <m:t>折溢</m:t>
                      </m:r>
                      <m:sSub>
                        <m:sSubPr>
                          <m:ctrlPr>
                            <a:rPr lang="en-US" altLang="zh-TW" b="1" i="1" dirty="0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zh-TW" altLang="en-US" b="1" i="1" dirty="0">
                              <a:latin typeface="Cambria Math" panose="02040503050406030204" pitchFamily="18" charset="0"/>
                              <a:ea typeface="+mj-ea"/>
                            </a:rPr>
                            <m:t>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b="1" i="1" dirty="0" smtClean="0">
                              <a:latin typeface="Cambria Math" panose="02040503050406030204" pitchFamily="18" charset="0"/>
                              <a:ea typeface="+mj-ea"/>
                            </a:rPr>
                            <m:t>T</m:t>
                          </m:r>
                          <m:r>
                            <a:rPr lang="en-US" altLang="zh-TW" b="1" i="1" dirty="0" smtClean="0">
                              <a:latin typeface="Cambria Math" panose="02040503050406030204" pitchFamily="18" charset="0"/>
                              <a:ea typeface="+mj-ea"/>
                            </a:rPr>
                            <m:t>−</m:t>
                          </m:r>
                          <m:r>
                            <a:rPr lang="en-US" altLang="zh-TW" b="1" i="1" dirty="0" smtClean="0">
                              <a:latin typeface="Cambria Math" panose="02040503050406030204" pitchFamily="18" charset="0"/>
                              <a:ea typeface="+mj-ea"/>
                            </a:rPr>
                            <m:t>𝟏</m:t>
                          </m:r>
                        </m:sub>
                      </m:sSub>
                      <m:r>
                        <a:rPr lang="en-US" altLang="zh-TW" b="1" i="1" dirty="0">
                          <a:latin typeface="Cambria Math" panose="02040503050406030204" pitchFamily="18" charset="0"/>
                          <a:ea typeface="+mj-ea"/>
                        </a:rPr>
                        <m:t>|</m:t>
                      </m:r>
                      <m:r>
                        <a:rPr lang="zh-TW" altLang="en-US" b="1" i="1" dirty="0">
                          <a:latin typeface="Cambria Math" panose="02040503050406030204" pitchFamily="18" charset="0"/>
                          <a:ea typeface="+mj-ea"/>
                        </a:rPr>
                        <m:t> </m:t>
                      </m:r>
                    </m:oMath>
                  </a14:m>
                  <a:r>
                    <a:rPr lang="zh-TW" altLang="en-US" b="1" dirty="0" smtClean="0">
                      <a:latin typeface="+mj-ea"/>
                      <a:ea typeface="+mj-ea"/>
                    </a:rPr>
                    <a:t> </a:t>
                  </a:r>
                  <a:endParaRPr lang="en-US" altLang="zh-TW" b="1" dirty="0" smtClean="0">
                    <a:latin typeface="+mj-ea"/>
                    <a:ea typeface="+mj-ea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TW" altLang="en-US" b="1" dirty="0" smtClean="0">
                      <a:latin typeface="+mj-ea"/>
                      <a:ea typeface="+mj-ea"/>
                    </a:rPr>
                    <a:t>統計檢定</a:t>
                  </a:r>
                  <a:r>
                    <a:rPr lang="en-US" altLang="zh-TW" b="1" dirty="0" smtClean="0">
                      <a:latin typeface="+mj-ea"/>
                      <a:ea typeface="+mj-ea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TW" altLang="en-US" dirty="0">
                      <a:latin typeface="+mj-ea"/>
                      <a:ea typeface="+mj-ea"/>
                    </a:rPr>
                    <a:t> </a:t>
                  </a:r>
                  <a:r>
                    <a:rPr lang="zh-TW" altLang="en-US" dirty="0" smtClean="0">
                      <a:latin typeface="+mj-ea"/>
                      <a:ea typeface="+mj-ea"/>
                    </a:rPr>
                    <a:t>  曼</a:t>
                  </a:r>
                  <a:r>
                    <a:rPr lang="zh-TW" altLang="en-US" dirty="0">
                      <a:latin typeface="+mj-ea"/>
                      <a:ea typeface="+mj-ea"/>
                    </a:rPr>
                    <a:t>惠特尼</a:t>
                  </a:r>
                  <a:r>
                    <a:rPr lang="en-US" altLang="zh-TW" dirty="0">
                      <a:latin typeface="+mj-ea"/>
                      <a:ea typeface="+mj-ea"/>
                    </a:rPr>
                    <a:t>U</a:t>
                  </a:r>
                  <a:r>
                    <a:rPr lang="zh-TW" altLang="en-US" dirty="0">
                      <a:latin typeface="+mj-ea"/>
                      <a:ea typeface="+mj-ea"/>
                    </a:rPr>
                    <a:t>檢定 </a:t>
                  </a:r>
                  <a:r>
                    <a:rPr lang="en-US" altLang="zh-TW" dirty="0">
                      <a:latin typeface="+mj-ea"/>
                      <a:ea typeface="+mj-ea"/>
                    </a:rPr>
                    <a:t>(Mann-Whitney U test</a:t>
                  </a:r>
                  <a:r>
                    <a:rPr lang="en-US" altLang="zh-TW" dirty="0" smtClean="0">
                      <a:latin typeface="+mj-ea"/>
                      <a:ea typeface="+mj-ea"/>
                    </a:rPr>
                    <a:t>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TW" altLang="en-US" b="1" dirty="0" smtClean="0">
                      <a:latin typeface="+mj-ea"/>
                      <a:ea typeface="+mj-ea"/>
                    </a:rPr>
                    <a:t>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ea typeface="+mj-ea"/>
                            </a:rPr>
                            <m:t>𝑯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ea typeface="+mj-ea"/>
                            </a:rPr>
                            <m:t>𝟏</m:t>
                          </m:r>
                        </m:sub>
                      </m:sSub>
                      <m:r>
                        <a:rPr lang="en-US" altLang="zh-TW" b="1" i="1" smtClean="0"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</m:oMath>
                  </a14:m>
                  <a:r>
                    <a:rPr lang="zh-TW" altLang="en-US" dirty="0">
                      <a:latin typeface="+mj-ea"/>
                    </a:rPr>
                    <a:t>樣本分布</a:t>
                  </a:r>
                  <a:r>
                    <a:rPr lang="en-US" altLang="zh-TW" dirty="0">
                      <a:latin typeface="+mj-ea"/>
                    </a:rPr>
                    <a:t>X</a:t>
                  </a:r>
                  <a:r>
                    <a:rPr lang="zh-TW" altLang="en-US" dirty="0">
                      <a:latin typeface="+mj-ea"/>
                    </a:rPr>
                    <a:t> 比樣本分布</a:t>
                  </a:r>
                  <a:r>
                    <a:rPr lang="en-US" altLang="zh-TW" dirty="0">
                      <a:latin typeface="+mj-ea"/>
                    </a:rPr>
                    <a:t>Y</a:t>
                  </a:r>
                  <a:r>
                    <a:rPr lang="zh-TW" altLang="en-US" dirty="0">
                      <a:latin typeface="+mj-ea"/>
                    </a:rPr>
                    <a:t> 大 </a:t>
                  </a:r>
                  <a:r>
                    <a:rPr lang="en-US" altLang="zh-TW" dirty="0">
                      <a:latin typeface="+mj-ea"/>
                    </a:rPr>
                    <a:t>(</a:t>
                  </a:r>
                  <a:r>
                    <a:rPr lang="zh-TW" altLang="en-US" dirty="0">
                      <a:latin typeface="+mj-ea"/>
                    </a:rPr>
                    <a:t>偏右</a:t>
                  </a:r>
                  <a:r>
                    <a:rPr lang="en-US" altLang="zh-TW" dirty="0" smtClean="0">
                      <a:latin typeface="+mj-ea"/>
                    </a:rPr>
                    <a:t>)</a:t>
                  </a:r>
                  <a:endParaRPr lang="zh-TW" altLang="en-US" dirty="0">
                    <a:latin typeface="+mj-ea"/>
                  </a:endParaRPr>
                </a:p>
              </p:txBody>
            </p:sp>
          </mc:Choice>
          <mc:Fallback>
            <p:sp>
              <p:nvSpPr>
                <p:cNvPr id="12" name="文字方塊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584" y="2538143"/>
                  <a:ext cx="4445128" cy="3243901"/>
                </a:xfrm>
                <a:prstGeom prst="rect">
                  <a:avLst/>
                </a:prstGeom>
                <a:blipFill>
                  <a:blip r:embed="rId4"/>
                  <a:stretch>
                    <a:fillRect l="-1235" r="-274" b="-5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文字方塊 12"/>
            <p:cNvSpPr txBox="1"/>
            <p:nvPr/>
          </p:nvSpPr>
          <p:spPr>
            <a:xfrm>
              <a:off x="810584" y="2710263"/>
              <a:ext cx="12250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+mj-ea"/>
                </a:rPr>
                <a:t>折溢價差</a:t>
              </a:r>
              <a:r>
                <a:rPr lang="en-US" altLang="zh-TW" b="1" dirty="0">
                  <a:latin typeface="+mj-ea"/>
                </a:rPr>
                <a:t>: </a:t>
              </a:r>
            </a:p>
            <a:p>
              <a:endParaRPr lang="zh-TW" altLang="en-US" dirty="0"/>
            </a:p>
          </p:txBody>
        </p:sp>
      </p:grpSp>
      <p:sp>
        <p:nvSpPr>
          <p:cNvPr id="15" name="矩形 14"/>
          <p:cNvSpPr/>
          <p:nvPr/>
        </p:nvSpPr>
        <p:spPr>
          <a:xfrm>
            <a:off x="5624441" y="2769202"/>
            <a:ext cx="3230192" cy="977999"/>
          </a:xfrm>
          <a:prstGeom prst="rect">
            <a:avLst/>
          </a:prstGeom>
          <a:noFill/>
          <a:ln w="38100">
            <a:solidFill>
              <a:srgbClr val="FF33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33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24441" y="4718594"/>
            <a:ext cx="3230192" cy="1071339"/>
          </a:xfrm>
          <a:prstGeom prst="rect">
            <a:avLst/>
          </a:prstGeom>
          <a:noFill/>
          <a:ln w="38100">
            <a:solidFill>
              <a:srgbClr val="FF33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5624441" y="2369092"/>
            <a:ext cx="55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3300"/>
                </a:solidFill>
                <a:latin typeface="Arial Narrow" panose="020B0606020202030204" pitchFamily="34" charset="0"/>
              </a:rPr>
              <a:t>X</a:t>
            </a:r>
            <a:endParaRPr lang="zh-TW" altLang="en-US" b="1" dirty="0">
              <a:solidFill>
                <a:srgbClr val="FF3300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624441" y="5784477"/>
            <a:ext cx="55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FF3300"/>
                </a:solidFill>
                <a:latin typeface="Arial Narrow" panose="020B0606020202030204" pitchFamily="34" charset="0"/>
              </a:rPr>
              <a:t>Y</a:t>
            </a:r>
            <a:endParaRPr lang="zh-TW" altLang="en-US" b="1" dirty="0">
              <a:solidFill>
                <a:srgbClr val="FF3300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0533185" y="5865893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>
                <a:solidFill>
                  <a:schemeClr val="accent1">
                    <a:lumMod val="50000"/>
                  </a:schemeClr>
                </a:solidFill>
              </a:rPr>
              <a:t>其他案例請看附錄</a:t>
            </a:r>
            <a:endParaRPr lang="zh-TW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44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1"/>
            <a:ext cx="7442200" cy="6223000"/>
          </a:xfrm>
          <a:prstGeom prst="rect">
            <a:avLst/>
          </a:prstGeom>
          <a:gradFill flip="none" rotWithShape="1">
            <a:gsLst>
              <a:gs pos="31000">
                <a:srgbClr val="EDF1F9"/>
              </a:gs>
              <a:gs pos="20000">
                <a:schemeClr val="accent1">
                  <a:lumMod val="20000"/>
                  <a:lumOff val="80000"/>
                </a:schemeClr>
              </a:gs>
              <a:gs pos="12000">
                <a:srgbClr val="C7D5ED"/>
              </a:gs>
              <a:gs pos="0">
                <a:schemeClr val="accent1">
                  <a:lumMod val="60000"/>
                  <a:lumOff val="40000"/>
                </a:schemeClr>
              </a:gs>
              <a:gs pos="48000">
                <a:schemeClr val="bg1"/>
              </a:gs>
              <a:gs pos="100000">
                <a:schemeClr val="bg1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11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243440"/>
              </p:ext>
            </p:extLst>
          </p:nvPr>
        </p:nvGraphicFramePr>
        <p:xfrm>
          <a:off x="980990" y="2887629"/>
          <a:ext cx="10230020" cy="31474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7760">
                  <a:extLst>
                    <a:ext uri="{9D8B030D-6E8A-4147-A177-3AD203B41FA5}">
                      <a16:colId xmlns:a16="http://schemas.microsoft.com/office/drawing/2014/main" val="2279114210"/>
                    </a:ext>
                  </a:extLst>
                </a:gridCol>
                <a:gridCol w="1276577">
                  <a:extLst>
                    <a:ext uri="{9D8B030D-6E8A-4147-A177-3AD203B41FA5}">
                      <a16:colId xmlns:a16="http://schemas.microsoft.com/office/drawing/2014/main" val="975169779"/>
                    </a:ext>
                  </a:extLst>
                </a:gridCol>
                <a:gridCol w="1276577">
                  <a:extLst>
                    <a:ext uri="{9D8B030D-6E8A-4147-A177-3AD203B41FA5}">
                      <a16:colId xmlns:a16="http://schemas.microsoft.com/office/drawing/2014/main" val="962738099"/>
                    </a:ext>
                  </a:extLst>
                </a:gridCol>
                <a:gridCol w="1276577">
                  <a:extLst>
                    <a:ext uri="{9D8B030D-6E8A-4147-A177-3AD203B41FA5}">
                      <a16:colId xmlns:a16="http://schemas.microsoft.com/office/drawing/2014/main" val="555774960"/>
                    </a:ext>
                  </a:extLst>
                </a:gridCol>
                <a:gridCol w="1276577">
                  <a:extLst>
                    <a:ext uri="{9D8B030D-6E8A-4147-A177-3AD203B41FA5}">
                      <a16:colId xmlns:a16="http://schemas.microsoft.com/office/drawing/2014/main" val="181090799"/>
                    </a:ext>
                  </a:extLst>
                </a:gridCol>
                <a:gridCol w="1276577">
                  <a:extLst>
                    <a:ext uri="{9D8B030D-6E8A-4147-A177-3AD203B41FA5}">
                      <a16:colId xmlns:a16="http://schemas.microsoft.com/office/drawing/2014/main" val="1175328644"/>
                    </a:ext>
                  </a:extLst>
                </a:gridCol>
                <a:gridCol w="1276577">
                  <a:extLst>
                    <a:ext uri="{9D8B030D-6E8A-4147-A177-3AD203B41FA5}">
                      <a16:colId xmlns:a16="http://schemas.microsoft.com/office/drawing/2014/main" val="3730802104"/>
                    </a:ext>
                  </a:extLst>
                </a:gridCol>
                <a:gridCol w="872596">
                  <a:extLst>
                    <a:ext uri="{9D8B030D-6E8A-4147-A177-3AD203B41FA5}">
                      <a16:colId xmlns:a16="http://schemas.microsoft.com/office/drawing/2014/main" val="2340016051"/>
                    </a:ext>
                  </a:extLst>
                </a:gridCol>
                <a:gridCol w="1080202">
                  <a:extLst>
                    <a:ext uri="{9D8B030D-6E8A-4147-A177-3AD203B41FA5}">
                      <a16:colId xmlns:a16="http://schemas.microsoft.com/office/drawing/2014/main" val="454994089"/>
                    </a:ext>
                  </a:extLst>
                </a:gridCol>
              </a:tblGrid>
              <a:tr h="463436">
                <a:tc>
                  <a:txBody>
                    <a:bodyPr/>
                    <a:lstStyle/>
                    <a:p>
                      <a:pPr algn="l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新聞數增加</a:t>
                      </a:r>
                      <a:endParaRPr lang="en-US" altLang="zh-TW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平均 </a:t>
                      </a:r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%)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新聞數增加</a:t>
                      </a:r>
                      <a:endParaRPr lang="en-US" altLang="zh-TW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中位數 </a:t>
                      </a:r>
                      <a:r>
                        <a:rPr lang="en-US" altLang="zh-TW" sz="16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%</a:t>
                      </a:r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新聞數增加</a:t>
                      </a:r>
                      <a:endParaRPr lang="en-US" altLang="zh-TW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樣本</a:t>
                      </a:r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</a:t>
                      </a:r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值</a:t>
                      </a:r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正常新聞量</a:t>
                      </a:r>
                      <a:endParaRPr lang="en-US" altLang="zh-TW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平均 </a:t>
                      </a:r>
                      <a:r>
                        <a:rPr lang="en-US" altLang="zh-TW" sz="16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%</a:t>
                      </a:r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正常新聞量</a:t>
                      </a:r>
                      <a:endParaRPr lang="en-US" altLang="zh-TW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中位數 </a:t>
                      </a:r>
                      <a:r>
                        <a:rPr lang="en-US" altLang="zh-TW" sz="16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%</a:t>
                      </a:r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正常新聞量</a:t>
                      </a:r>
                      <a:endParaRPr lang="en-US" altLang="zh-TW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樣本</a:t>
                      </a:r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</a:t>
                      </a:r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值</a:t>
                      </a:r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無新聞</a:t>
                      </a:r>
                      <a:endParaRPr lang="en-US" altLang="zh-TW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平均 </a:t>
                      </a:r>
                      <a:r>
                        <a:rPr lang="en-US" altLang="zh-TW" sz="16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%</a:t>
                      </a:r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無新聞</a:t>
                      </a:r>
                      <a:endParaRPr lang="en-US" altLang="zh-TW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中位數 </a:t>
                      </a:r>
                      <a:r>
                        <a:rPr lang="en-US" altLang="zh-TW" sz="16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%</a:t>
                      </a:r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altLang="zh-TW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427539"/>
                  </a:ext>
                </a:extLst>
              </a:tr>
              <a:tr h="33309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6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0050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0.13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0.12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>
                          <a:effectLst/>
                          <a:latin typeface="Arial Narrow" panose="020B0606020202030204" pitchFamily="34" charset="0"/>
                        </a:rPr>
                        <a:t>0.269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0.11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>
                          <a:effectLst/>
                          <a:latin typeface="Arial Narrow" panose="020B0606020202030204" pitchFamily="34" charset="0"/>
                        </a:rPr>
                        <a:t>0.1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>
                          <a:effectLst/>
                          <a:latin typeface="Arial Narrow" panose="020B0606020202030204" pitchFamily="34" charset="0"/>
                        </a:rPr>
                        <a:t>0.658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>
                          <a:effectLst/>
                          <a:latin typeface="Arial Narrow" panose="020B0606020202030204" pitchFamily="34" charset="0"/>
                        </a:rPr>
                        <a:t>0.11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>
                          <a:effectLst/>
                          <a:latin typeface="Arial Narrow" panose="020B0606020202030204" pitchFamily="34" charset="0"/>
                        </a:rPr>
                        <a:t>0.1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147730"/>
                  </a:ext>
                </a:extLst>
              </a:tr>
              <a:tr h="33309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6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0056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0.09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0.11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0.088</a:t>
                      </a:r>
                      <a:endParaRPr lang="en-US" altLang="zh-TW" sz="1600" b="0" i="0" u="none" strike="noStrike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0.12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>
                          <a:effectLst/>
                          <a:latin typeface="Arial Narrow" panose="020B0606020202030204" pitchFamily="34" charset="0"/>
                        </a:rPr>
                        <a:t>0.1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0.746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>
                          <a:effectLst/>
                          <a:latin typeface="Arial Narrow" panose="020B0606020202030204" pitchFamily="34" charset="0"/>
                        </a:rPr>
                        <a:t>0.13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>
                          <a:effectLst/>
                          <a:latin typeface="Arial Narrow" panose="020B0606020202030204" pitchFamily="34" charset="0"/>
                        </a:rPr>
                        <a:t>0.1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472406"/>
                  </a:ext>
                </a:extLst>
              </a:tr>
              <a:tr h="33309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6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00919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0.16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>
                          <a:effectLst/>
                          <a:latin typeface="Arial Narrow" panose="020B0606020202030204" pitchFamily="34" charset="0"/>
                        </a:rPr>
                        <a:t>0.17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0.745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0.17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>
                          <a:effectLst/>
                          <a:latin typeface="Arial Narrow" panose="020B0606020202030204" pitchFamily="34" charset="0"/>
                        </a:rPr>
                        <a:t>0.15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0.83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>
                          <a:effectLst/>
                          <a:latin typeface="Arial Narrow" panose="020B0606020202030204" pitchFamily="34" charset="0"/>
                        </a:rPr>
                        <a:t>0.19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>
                          <a:effectLst/>
                          <a:latin typeface="Arial Narrow" panose="020B0606020202030204" pitchFamily="34" charset="0"/>
                        </a:rPr>
                        <a:t>0.17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308085"/>
                  </a:ext>
                </a:extLst>
              </a:tr>
              <a:tr h="33309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6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00936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0.19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>
                          <a:effectLst/>
                          <a:latin typeface="Arial Narrow" panose="020B0606020202030204" pitchFamily="34" charset="0"/>
                        </a:rPr>
                        <a:t>0.12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0.058</a:t>
                      </a:r>
                      <a:endParaRPr lang="en-US" altLang="zh-TW" sz="1600" b="0" i="0" u="none" strike="noStrike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0.54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0.25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  <a:endParaRPr lang="en-US" altLang="zh-TW" sz="1600" b="0" i="0" u="none" strike="noStrike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>
                          <a:effectLst/>
                          <a:latin typeface="Arial Narrow" panose="020B0606020202030204" pitchFamily="34" charset="0"/>
                        </a:rPr>
                        <a:t>0.09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>
                          <a:effectLst/>
                          <a:latin typeface="Arial Narrow" panose="020B0606020202030204" pitchFamily="34" charset="0"/>
                        </a:rPr>
                        <a:t>0.08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0473"/>
                  </a:ext>
                </a:extLst>
              </a:tr>
              <a:tr h="33309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6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00878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0.2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0.16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0.131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0.16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0.12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0.83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0.17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>
                          <a:effectLst/>
                          <a:latin typeface="Arial Narrow" panose="020B0606020202030204" pitchFamily="34" charset="0"/>
                        </a:rPr>
                        <a:t>0.14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531565"/>
                  </a:ext>
                </a:extLst>
              </a:tr>
              <a:tr h="33309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6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00929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>
                          <a:effectLst/>
                          <a:latin typeface="Arial Narrow" panose="020B0606020202030204" pitchFamily="34" charset="0"/>
                        </a:rPr>
                        <a:t>0.1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0.11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>
                          <a:effectLst/>
                          <a:latin typeface="Arial Narrow" panose="020B0606020202030204" pitchFamily="34" charset="0"/>
                        </a:rPr>
                        <a:t>0.985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0.15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>
                          <a:effectLst/>
                          <a:latin typeface="Arial Narrow" panose="020B0606020202030204" pitchFamily="34" charset="0"/>
                        </a:rPr>
                        <a:t>0.15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0.466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0.15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0.14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154468"/>
                  </a:ext>
                </a:extLst>
              </a:tr>
              <a:tr h="33309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6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00934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0.11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0.1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0.451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0.1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0.09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0.354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0.1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0.1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786876"/>
                  </a:ext>
                </a:extLst>
              </a:tr>
              <a:tr h="31861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AVG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0.140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0.127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0.390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0.193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0.137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0.555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0.134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0.119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968129"/>
                  </a:ext>
                </a:extLst>
              </a:tr>
            </a:tbl>
          </a:graphicData>
        </a:graphic>
      </p:graphicFrame>
      <p:grpSp>
        <p:nvGrpSpPr>
          <p:cNvPr id="6" name="群組 5"/>
          <p:cNvGrpSpPr/>
          <p:nvPr/>
        </p:nvGrpSpPr>
        <p:grpSpPr>
          <a:xfrm>
            <a:off x="1230921" y="469514"/>
            <a:ext cx="7399017" cy="1204384"/>
            <a:chOff x="5864833" y="276642"/>
            <a:chExt cx="4440295" cy="1485542"/>
          </a:xfrm>
        </p:grpSpPr>
        <p:sp>
          <p:nvSpPr>
            <p:cNvPr id="7" name="圓角矩形 6"/>
            <p:cNvSpPr/>
            <p:nvPr/>
          </p:nvSpPr>
          <p:spPr>
            <a:xfrm>
              <a:off x="6573868" y="276642"/>
              <a:ext cx="3731260" cy="1240181"/>
            </a:xfrm>
            <a:prstGeom prst="roundRect">
              <a:avLst/>
            </a:prstGeom>
            <a:solidFill>
              <a:srgbClr val="E95D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b="1" dirty="0" smtClean="0"/>
                <a:t>所有新聞對</a:t>
              </a:r>
              <a:r>
                <a:rPr lang="zh-TW" altLang="en-US" sz="3600" b="1" dirty="0" smtClean="0"/>
                <a:t>折</a:t>
              </a:r>
              <a:r>
                <a:rPr lang="zh-TW" altLang="en-US" sz="3600" b="1" dirty="0"/>
                <a:t>溢價</a:t>
              </a:r>
              <a:r>
                <a:rPr lang="zh-TW" altLang="en-US" sz="3600" b="1" dirty="0" smtClean="0"/>
                <a:t>影響</a:t>
              </a:r>
              <a:endParaRPr lang="zh-TW" altLang="en-US" sz="3600" b="1" dirty="0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5864833" y="1094454"/>
              <a:ext cx="1104900" cy="667730"/>
            </a:xfrm>
            <a:prstGeom prst="roundRect">
              <a:avLst/>
            </a:prstGeom>
            <a:solidFill>
              <a:srgbClr val="006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 smtClean="0"/>
                <a:t>過程</a:t>
              </a:r>
              <a:endParaRPr lang="zh-TW" altLang="en-US" sz="2800" b="1" dirty="0"/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1610652" y="2137068"/>
            <a:ext cx="8970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latin typeface="+mj-ea"/>
                <a:ea typeface="+mj-ea"/>
              </a:rPr>
              <a:t>當新聞增加時折溢價差平均和中位數無明顯差異，統計檢定效果也不顯著</a:t>
            </a:r>
            <a:endParaRPr lang="zh-TW" altLang="en-US" sz="2000" b="1" dirty="0">
              <a:latin typeface="+mj-ea"/>
              <a:ea typeface="+mj-ea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1723648" y="5610592"/>
            <a:ext cx="967397" cy="48613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3027187" y="5610592"/>
            <a:ext cx="967397" cy="48613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4322640" y="5623292"/>
            <a:ext cx="967397" cy="48613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5601557" y="5610592"/>
            <a:ext cx="967397" cy="48613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6850916" y="5610592"/>
            <a:ext cx="967397" cy="4725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8132813" y="5610592"/>
            <a:ext cx="967397" cy="48613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9363110" y="5596982"/>
            <a:ext cx="633452" cy="48613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圓角矩形 17"/>
          <p:cNvSpPr/>
          <p:nvPr/>
        </p:nvSpPr>
        <p:spPr>
          <a:xfrm>
            <a:off x="10287605" y="5596982"/>
            <a:ext cx="759404" cy="48613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19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7" grpId="1" animBg="1"/>
      <p:bldP spid="18" grpId="0" animBg="1"/>
      <p:bldP spid="1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1"/>
            <a:ext cx="7442200" cy="6223000"/>
          </a:xfrm>
          <a:prstGeom prst="rect">
            <a:avLst/>
          </a:prstGeom>
          <a:gradFill flip="none" rotWithShape="1">
            <a:gsLst>
              <a:gs pos="31000">
                <a:srgbClr val="EDF1F9"/>
              </a:gs>
              <a:gs pos="20000">
                <a:schemeClr val="accent1">
                  <a:lumMod val="20000"/>
                  <a:lumOff val="80000"/>
                </a:schemeClr>
              </a:gs>
              <a:gs pos="12000">
                <a:srgbClr val="C7D5ED"/>
              </a:gs>
              <a:gs pos="0">
                <a:schemeClr val="accent1">
                  <a:lumMod val="60000"/>
                  <a:lumOff val="40000"/>
                </a:schemeClr>
              </a:gs>
              <a:gs pos="48000">
                <a:schemeClr val="bg1"/>
              </a:gs>
              <a:gs pos="100000">
                <a:schemeClr val="bg1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182416" y="6357823"/>
            <a:ext cx="2743200" cy="410308"/>
          </a:xfrm>
        </p:spPr>
        <p:txBody>
          <a:bodyPr/>
          <a:lstStyle/>
          <a:p>
            <a:fld id="{AD2A02FB-33D5-4D16-ABE6-729A0B3D225A}" type="slidenum">
              <a:rPr lang="zh-TW" altLang="en-US" smtClean="0"/>
              <a:pPr/>
              <a:t>12</a:t>
            </a:fld>
            <a:endParaRPr lang="zh-TW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753266"/>
              </p:ext>
            </p:extLst>
          </p:nvPr>
        </p:nvGraphicFramePr>
        <p:xfrm>
          <a:off x="4134206" y="4213057"/>
          <a:ext cx="7768225" cy="20099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2846">
                  <a:extLst>
                    <a:ext uri="{9D8B030D-6E8A-4147-A177-3AD203B41FA5}">
                      <a16:colId xmlns:a16="http://schemas.microsoft.com/office/drawing/2014/main" val="3748843391"/>
                    </a:ext>
                  </a:extLst>
                </a:gridCol>
                <a:gridCol w="989556">
                  <a:extLst>
                    <a:ext uri="{9D8B030D-6E8A-4147-A177-3AD203B41FA5}">
                      <a16:colId xmlns:a16="http://schemas.microsoft.com/office/drawing/2014/main" val="2957399663"/>
                    </a:ext>
                  </a:extLst>
                </a:gridCol>
                <a:gridCol w="939452">
                  <a:extLst>
                    <a:ext uri="{9D8B030D-6E8A-4147-A177-3AD203B41FA5}">
                      <a16:colId xmlns:a16="http://schemas.microsoft.com/office/drawing/2014/main" val="879468699"/>
                    </a:ext>
                  </a:extLst>
                </a:gridCol>
                <a:gridCol w="989556">
                  <a:extLst>
                    <a:ext uri="{9D8B030D-6E8A-4147-A177-3AD203B41FA5}">
                      <a16:colId xmlns:a16="http://schemas.microsoft.com/office/drawing/2014/main" val="207235103"/>
                    </a:ext>
                  </a:extLst>
                </a:gridCol>
                <a:gridCol w="939452">
                  <a:extLst>
                    <a:ext uri="{9D8B030D-6E8A-4147-A177-3AD203B41FA5}">
                      <a16:colId xmlns:a16="http://schemas.microsoft.com/office/drawing/2014/main" val="4068029260"/>
                    </a:ext>
                  </a:extLst>
                </a:gridCol>
                <a:gridCol w="964505">
                  <a:extLst>
                    <a:ext uri="{9D8B030D-6E8A-4147-A177-3AD203B41FA5}">
                      <a16:colId xmlns:a16="http://schemas.microsoft.com/office/drawing/2014/main" val="591359640"/>
                    </a:ext>
                  </a:extLst>
                </a:gridCol>
                <a:gridCol w="951978">
                  <a:extLst>
                    <a:ext uri="{9D8B030D-6E8A-4147-A177-3AD203B41FA5}">
                      <a16:colId xmlns:a16="http://schemas.microsoft.com/office/drawing/2014/main" val="3539301381"/>
                    </a:ext>
                  </a:extLst>
                </a:gridCol>
                <a:gridCol w="713983">
                  <a:extLst>
                    <a:ext uri="{9D8B030D-6E8A-4147-A177-3AD203B41FA5}">
                      <a16:colId xmlns:a16="http://schemas.microsoft.com/office/drawing/2014/main" val="2602603298"/>
                    </a:ext>
                  </a:extLst>
                </a:gridCol>
                <a:gridCol w="816897">
                  <a:extLst>
                    <a:ext uri="{9D8B030D-6E8A-4147-A177-3AD203B41FA5}">
                      <a16:colId xmlns:a16="http://schemas.microsoft.com/office/drawing/2014/main" val="2721759839"/>
                    </a:ext>
                  </a:extLst>
                </a:gridCol>
              </a:tblGrid>
              <a:tr h="2512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0050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0.11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0.58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0.12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0.23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0.11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0.09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4216"/>
                  </a:ext>
                </a:extLst>
              </a:tr>
              <a:tr h="2512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0056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0.09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0.08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0.897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0.12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0.6054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0.12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2436187"/>
                  </a:ext>
                </a:extLst>
              </a:tr>
              <a:tr h="2512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00919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0.81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0.15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0.858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0.18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8457654"/>
                  </a:ext>
                </a:extLst>
              </a:tr>
              <a:tr h="2512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00936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0.73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0.76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0.001</a:t>
                      </a:r>
                      <a:endParaRPr lang="en-US" altLang="zh-TW" sz="1400" b="0" i="0" u="none" strike="noStrike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effectLst/>
                          <a:latin typeface="Arial Narrow" panose="020B0606020202030204" pitchFamily="34" charset="0"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effectLst/>
                          <a:latin typeface="Arial Narrow" panose="020B0606020202030204" pitchFamily="34" charset="0"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effectLst/>
                          <a:latin typeface="Arial Narrow" panose="020B0606020202030204" pitchFamily="34" charset="0"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0.08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040801"/>
                  </a:ext>
                </a:extLst>
              </a:tr>
              <a:tr h="2512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00878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0.502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0.913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0.15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9324477"/>
                  </a:ext>
                </a:extLst>
              </a:tr>
              <a:tr h="2512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00929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0.16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0.16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0.22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0.159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0.14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338440"/>
                  </a:ext>
                </a:extLst>
              </a:tr>
              <a:tr h="2512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00934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0.08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0.07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0.751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effectLst/>
                          <a:latin typeface="Arial Narrow" panose="020B0606020202030204" pitchFamily="34" charset="0"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effectLst/>
                          <a:latin typeface="Arial Narrow" panose="020B0606020202030204" pitchFamily="34" charset="0"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effectLst/>
                          <a:latin typeface="Arial Narrow" panose="020B0606020202030204" pitchFamily="34" charset="0"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978137"/>
                  </a:ext>
                </a:extLst>
              </a:tr>
              <a:tr h="25124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AVG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0.216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0.207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0.537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  <a:latin typeface="Arial Narrow" panose="020B0606020202030204" pitchFamily="34" charset="0"/>
                        </a:rPr>
                        <a:t>0.142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  <a:latin typeface="Arial Narrow" panose="020B0606020202030204" pitchFamily="34" charset="0"/>
                        </a:rPr>
                        <a:t>0.128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0.553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0.131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0.117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18220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670982"/>
              </p:ext>
            </p:extLst>
          </p:nvPr>
        </p:nvGraphicFramePr>
        <p:xfrm>
          <a:off x="4134209" y="1587526"/>
          <a:ext cx="7768222" cy="24907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7613">
                  <a:extLst>
                    <a:ext uri="{9D8B030D-6E8A-4147-A177-3AD203B41FA5}">
                      <a16:colId xmlns:a16="http://schemas.microsoft.com/office/drawing/2014/main" val="3611450914"/>
                    </a:ext>
                  </a:extLst>
                </a:gridCol>
                <a:gridCol w="960728">
                  <a:extLst>
                    <a:ext uri="{9D8B030D-6E8A-4147-A177-3AD203B41FA5}">
                      <a16:colId xmlns:a16="http://schemas.microsoft.com/office/drawing/2014/main" val="3879767769"/>
                    </a:ext>
                  </a:extLst>
                </a:gridCol>
                <a:gridCol w="960728">
                  <a:extLst>
                    <a:ext uri="{9D8B030D-6E8A-4147-A177-3AD203B41FA5}">
                      <a16:colId xmlns:a16="http://schemas.microsoft.com/office/drawing/2014/main" val="1475936542"/>
                    </a:ext>
                  </a:extLst>
                </a:gridCol>
                <a:gridCol w="960728">
                  <a:extLst>
                    <a:ext uri="{9D8B030D-6E8A-4147-A177-3AD203B41FA5}">
                      <a16:colId xmlns:a16="http://schemas.microsoft.com/office/drawing/2014/main" val="3001005698"/>
                    </a:ext>
                  </a:extLst>
                </a:gridCol>
                <a:gridCol w="960728">
                  <a:extLst>
                    <a:ext uri="{9D8B030D-6E8A-4147-A177-3AD203B41FA5}">
                      <a16:colId xmlns:a16="http://schemas.microsoft.com/office/drawing/2014/main" val="4054635106"/>
                    </a:ext>
                  </a:extLst>
                </a:gridCol>
                <a:gridCol w="960728">
                  <a:extLst>
                    <a:ext uri="{9D8B030D-6E8A-4147-A177-3AD203B41FA5}">
                      <a16:colId xmlns:a16="http://schemas.microsoft.com/office/drawing/2014/main" val="1295139091"/>
                    </a:ext>
                  </a:extLst>
                </a:gridCol>
                <a:gridCol w="960728">
                  <a:extLst>
                    <a:ext uri="{9D8B030D-6E8A-4147-A177-3AD203B41FA5}">
                      <a16:colId xmlns:a16="http://schemas.microsoft.com/office/drawing/2014/main" val="1092615294"/>
                    </a:ext>
                  </a:extLst>
                </a:gridCol>
                <a:gridCol w="694038">
                  <a:extLst>
                    <a:ext uri="{9D8B030D-6E8A-4147-A177-3AD203B41FA5}">
                      <a16:colId xmlns:a16="http://schemas.microsoft.com/office/drawing/2014/main" val="2301712876"/>
                    </a:ext>
                  </a:extLst>
                </a:gridCol>
                <a:gridCol w="832203">
                  <a:extLst>
                    <a:ext uri="{9D8B030D-6E8A-4147-A177-3AD203B41FA5}">
                      <a16:colId xmlns:a16="http://schemas.microsoft.com/office/drawing/2014/main" val="432151543"/>
                    </a:ext>
                  </a:extLst>
                </a:gridCol>
              </a:tblGrid>
              <a:tr h="48958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effectLst/>
                          <a:latin typeface="Arial Narrow" panose="020B0606020202030204" pitchFamily="34" charset="0"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新聞數增加</a:t>
                      </a:r>
                      <a:endParaRPr lang="en-US" altLang="zh-TW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(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平均 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%)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新聞數增加</a:t>
                      </a:r>
                      <a:endParaRPr lang="en-US" altLang="zh-TW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(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中位數 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%)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新聞數增加</a:t>
                      </a:r>
                      <a:endParaRPr lang="en-US" altLang="zh-TW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(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樣本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p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值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)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正常新聞量</a:t>
                      </a:r>
                      <a:endParaRPr lang="en-US" altLang="zh-TW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(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平均 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%)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正常新聞量</a:t>
                      </a:r>
                      <a:endParaRPr lang="en-US" altLang="zh-TW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(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中位數 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%)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正常新聞量</a:t>
                      </a:r>
                      <a:endParaRPr lang="en-US" altLang="zh-TW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(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樣本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p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值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)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無新聞</a:t>
                      </a:r>
                      <a:endParaRPr lang="en-US" altLang="zh-TW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(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平均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% )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無新聞</a:t>
                      </a:r>
                      <a:endParaRPr lang="en-US" altLang="zh-TW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(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中位數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%)</a:t>
                      </a:r>
                      <a:endParaRPr lang="en-US" altLang="zh-TW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708577"/>
                  </a:ext>
                </a:extLst>
              </a:tr>
              <a:tr h="2501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0050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0.103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0.12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0.681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0.11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2973817"/>
                  </a:ext>
                </a:extLst>
              </a:tr>
              <a:tr h="2501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0056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0.206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0.11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0.09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0.582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0.11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0.09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035418"/>
                  </a:ext>
                </a:extLst>
              </a:tr>
              <a:tr h="2501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00919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0.539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0.15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0.873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0.18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2505745"/>
                  </a:ext>
                </a:extLst>
              </a:tr>
              <a:tr h="2501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00936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0.174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0.21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0.0006</a:t>
                      </a:r>
                      <a:endParaRPr lang="en-US" altLang="zh-TW" sz="1400" b="0" i="0" u="none" strike="noStrike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0.09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0.08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113299"/>
                  </a:ext>
                </a:extLst>
              </a:tr>
              <a:tr h="2501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00878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0.073</a:t>
                      </a:r>
                      <a:endParaRPr lang="en-US" altLang="zh-TW" sz="1400" b="0" i="0" u="none" strike="noStrike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0.866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0.17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508171"/>
                  </a:ext>
                </a:extLst>
              </a:tr>
              <a:tr h="2501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00929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0.911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0.754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62898"/>
                  </a:ext>
                </a:extLst>
              </a:tr>
              <a:tr h="2501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00934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0.09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0.583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0.146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581563"/>
                  </a:ext>
                </a:extLst>
              </a:tr>
              <a:tr h="25014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AVG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0.149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0.136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0.370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0.144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0.129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0.558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0.130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0.116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454201"/>
                  </a:ext>
                </a:extLst>
              </a:tr>
            </a:tbl>
          </a:graphicData>
        </a:graphic>
      </p:graphicFrame>
      <p:grpSp>
        <p:nvGrpSpPr>
          <p:cNvPr id="14" name="群組 13"/>
          <p:cNvGrpSpPr/>
          <p:nvPr/>
        </p:nvGrpSpPr>
        <p:grpSpPr>
          <a:xfrm>
            <a:off x="621786" y="331872"/>
            <a:ext cx="7399017" cy="1204384"/>
            <a:chOff x="5864833" y="276642"/>
            <a:chExt cx="4440295" cy="1485542"/>
          </a:xfrm>
        </p:grpSpPr>
        <p:sp>
          <p:nvSpPr>
            <p:cNvPr id="15" name="圓角矩形 14"/>
            <p:cNvSpPr/>
            <p:nvPr/>
          </p:nvSpPr>
          <p:spPr>
            <a:xfrm>
              <a:off x="6573868" y="276642"/>
              <a:ext cx="3731260" cy="1240181"/>
            </a:xfrm>
            <a:prstGeom prst="roundRect">
              <a:avLst/>
            </a:prstGeom>
            <a:solidFill>
              <a:srgbClr val="E95D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b="1" dirty="0" smtClean="0"/>
                <a:t>新聞分類對折溢價影響</a:t>
              </a:r>
              <a:endParaRPr lang="zh-TW" altLang="en-US" sz="3600" b="1" dirty="0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5864833" y="1094454"/>
              <a:ext cx="1104900" cy="667730"/>
            </a:xfrm>
            <a:prstGeom prst="roundRect">
              <a:avLst/>
            </a:prstGeom>
            <a:solidFill>
              <a:srgbClr val="006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 smtClean="0"/>
                <a:t>過程</a:t>
              </a:r>
              <a:endParaRPr lang="zh-TW" altLang="en-US" sz="2800" b="1" dirty="0"/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545901" y="2199287"/>
            <a:ext cx="328329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+mj-ea"/>
                <a:ea typeface="+mj-ea"/>
              </a:rPr>
              <a:t>股息</a:t>
            </a:r>
            <a:r>
              <a:rPr lang="zh-TW" altLang="en-US" sz="2000" dirty="0" smtClean="0">
                <a:latin typeface="+mj-ea"/>
                <a:ea typeface="+mj-ea"/>
              </a:rPr>
              <a:t>類</a:t>
            </a:r>
            <a:r>
              <a:rPr lang="zh-TW" altLang="en-US" sz="2000" dirty="0" smtClean="0">
                <a:latin typeface="+mj-ea"/>
              </a:rPr>
              <a:t>新聞</a:t>
            </a:r>
            <a:r>
              <a:rPr lang="zh-TW" altLang="en-US" sz="2000" b="1" dirty="0">
                <a:latin typeface="+mj-ea"/>
              </a:rPr>
              <a:t>增加</a:t>
            </a:r>
            <a:r>
              <a:rPr lang="zh-TW" altLang="en-US" sz="2000" dirty="0">
                <a:latin typeface="+mj-ea"/>
              </a:rPr>
              <a:t>時成交量差平均和中</a:t>
            </a:r>
            <a:r>
              <a:rPr lang="zh-TW" altLang="en-US" sz="2000" dirty="0" smtClean="0">
                <a:latin typeface="+mj-ea"/>
              </a:rPr>
              <a:t>位數有</a:t>
            </a:r>
            <a:r>
              <a:rPr lang="zh-TW" altLang="en-US" sz="2000" b="1" dirty="0" smtClean="0">
                <a:latin typeface="+mj-ea"/>
              </a:rPr>
              <a:t>細微增加</a:t>
            </a:r>
            <a:endParaRPr lang="en-US" altLang="zh-TW" sz="2000" b="1" dirty="0" smtClean="0">
              <a:latin typeface="+mj-ea"/>
            </a:endParaRPr>
          </a:p>
          <a:p>
            <a:endParaRPr lang="en-US" altLang="zh-TW" sz="800" b="1" dirty="0">
              <a:latin typeface="+mj-ea"/>
              <a:ea typeface="+mj-ea"/>
            </a:endParaRPr>
          </a:p>
          <a:p>
            <a:r>
              <a:rPr lang="zh-TW" altLang="en-US" sz="2000" dirty="0" smtClean="0">
                <a:latin typeface="+mj-ea"/>
                <a:ea typeface="+mj-ea"/>
              </a:rPr>
              <a:t>統計</a:t>
            </a:r>
            <a:r>
              <a:rPr lang="zh-TW" altLang="en-US" sz="2000" dirty="0">
                <a:latin typeface="+mj-ea"/>
                <a:ea typeface="+mj-ea"/>
              </a:rPr>
              <a:t>檢定</a:t>
            </a:r>
            <a:r>
              <a:rPr lang="zh-TW" altLang="en-US" sz="2000" dirty="0" smtClean="0">
                <a:latin typeface="+mj-ea"/>
                <a:ea typeface="+mj-ea"/>
              </a:rPr>
              <a:t>效果</a:t>
            </a:r>
            <a:r>
              <a:rPr lang="zh-TW" altLang="en-US" sz="2000" b="1" dirty="0" smtClean="0">
                <a:latin typeface="+mj-ea"/>
                <a:ea typeface="+mj-ea"/>
              </a:rPr>
              <a:t>不明顯</a:t>
            </a:r>
            <a:endParaRPr lang="en-US" altLang="zh-TW" sz="2000" b="1" dirty="0" smtClean="0">
              <a:latin typeface="+mj-ea"/>
              <a:ea typeface="+mj-ea"/>
            </a:endParaRPr>
          </a:p>
          <a:p>
            <a:r>
              <a:rPr lang="en-US" altLang="zh-TW" sz="2000" b="1" dirty="0">
                <a:latin typeface="+mj-ea"/>
              </a:rPr>
              <a:t> </a:t>
            </a:r>
            <a:r>
              <a:rPr lang="en-US" altLang="zh-TW" sz="2000" dirty="0">
                <a:latin typeface="+mj-ea"/>
              </a:rPr>
              <a:t>(</a:t>
            </a:r>
            <a:r>
              <a:rPr lang="zh-TW" altLang="en-US" sz="2000" dirty="0">
                <a:latin typeface="+mj-ea"/>
              </a:rPr>
              <a:t>表示分布無差別</a:t>
            </a:r>
            <a:r>
              <a:rPr lang="en-US" altLang="zh-TW" sz="2000" dirty="0">
                <a:latin typeface="+mj-ea"/>
              </a:rPr>
              <a:t>)</a:t>
            </a:r>
            <a:endParaRPr lang="en-US" altLang="zh-TW" sz="2000" b="1" dirty="0">
              <a:latin typeface="+mj-ea"/>
              <a:ea typeface="+mj-ea"/>
            </a:endParaRPr>
          </a:p>
          <a:p>
            <a:endParaRPr lang="en-US" altLang="zh-TW" dirty="0" smtClean="0"/>
          </a:p>
        </p:txBody>
      </p:sp>
      <p:sp>
        <p:nvSpPr>
          <p:cNvPr id="23" name="文字方塊 22"/>
          <p:cNvSpPr txBox="1"/>
          <p:nvPr/>
        </p:nvSpPr>
        <p:spPr>
          <a:xfrm>
            <a:off x="545901" y="4213057"/>
            <a:ext cx="30424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+mj-ea"/>
                <a:ea typeface="+mj-ea"/>
              </a:rPr>
              <a:t>非股息</a:t>
            </a:r>
            <a:r>
              <a:rPr lang="zh-TW" altLang="en-US" sz="2000" dirty="0" smtClean="0">
                <a:latin typeface="+mj-ea"/>
                <a:ea typeface="+mj-ea"/>
              </a:rPr>
              <a:t>類</a:t>
            </a:r>
            <a:r>
              <a:rPr lang="zh-TW" altLang="en-US" sz="2000" dirty="0" smtClean="0">
                <a:latin typeface="+mj-ea"/>
              </a:rPr>
              <a:t>新聞</a:t>
            </a:r>
            <a:r>
              <a:rPr lang="zh-TW" altLang="en-US" sz="2000" b="1" dirty="0">
                <a:latin typeface="+mj-ea"/>
              </a:rPr>
              <a:t>增加</a:t>
            </a:r>
            <a:r>
              <a:rPr lang="zh-TW" altLang="en-US" sz="2000" dirty="0" smtClean="0">
                <a:latin typeface="+mj-ea"/>
              </a:rPr>
              <a:t>時折</a:t>
            </a:r>
            <a:r>
              <a:rPr lang="zh-TW" altLang="en-US" sz="2000" dirty="0">
                <a:latin typeface="+mj-ea"/>
              </a:rPr>
              <a:t>溢價</a:t>
            </a:r>
            <a:r>
              <a:rPr lang="zh-TW" altLang="en-US" sz="2000" dirty="0" smtClean="0">
                <a:latin typeface="+mj-ea"/>
              </a:rPr>
              <a:t>差</a:t>
            </a:r>
            <a:r>
              <a:rPr lang="zh-TW" altLang="en-US" sz="2000" dirty="0">
                <a:latin typeface="+mj-ea"/>
              </a:rPr>
              <a:t>平均和中位數也會同時</a:t>
            </a:r>
            <a:r>
              <a:rPr lang="zh-TW" altLang="en-US" sz="2000" b="1" dirty="0" smtClean="0">
                <a:latin typeface="+mj-ea"/>
              </a:rPr>
              <a:t>增加</a:t>
            </a:r>
            <a:endParaRPr lang="en-US" altLang="zh-TW" sz="2000" b="1" dirty="0" smtClean="0">
              <a:latin typeface="+mj-ea"/>
            </a:endParaRPr>
          </a:p>
          <a:p>
            <a:endParaRPr lang="en-US" altLang="zh-TW" sz="800" b="1" dirty="0">
              <a:latin typeface="+mj-ea"/>
              <a:ea typeface="+mj-ea"/>
            </a:endParaRPr>
          </a:p>
          <a:p>
            <a:r>
              <a:rPr lang="zh-TW" altLang="en-US" sz="2000" dirty="0" smtClean="0">
                <a:latin typeface="+mj-ea"/>
                <a:ea typeface="+mj-ea"/>
              </a:rPr>
              <a:t>統計</a:t>
            </a:r>
            <a:r>
              <a:rPr lang="zh-TW" altLang="en-US" sz="2000" dirty="0">
                <a:latin typeface="+mj-ea"/>
                <a:ea typeface="+mj-ea"/>
              </a:rPr>
              <a:t>檢定</a:t>
            </a:r>
            <a:r>
              <a:rPr lang="zh-TW" altLang="en-US" sz="2000" dirty="0" smtClean="0">
                <a:latin typeface="+mj-ea"/>
                <a:ea typeface="+mj-ea"/>
              </a:rPr>
              <a:t>效果</a:t>
            </a:r>
            <a:r>
              <a:rPr lang="zh-TW" altLang="en-US" sz="2000" b="1" dirty="0" smtClean="0">
                <a:latin typeface="+mj-ea"/>
                <a:ea typeface="+mj-ea"/>
              </a:rPr>
              <a:t>不明顯</a:t>
            </a:r>
            <a:endParaRPr lang="en-US" altLang="zh-TW" sz="2000" b="1" dirty="0" smtClean="0">
              <a:latin typeface="+mj-ea"/>
              <a:ea typeface="+mj-ea"/>
            </a:endParaRPr>
          </a:p>
          <a:p>
            <a:r>
              <a:rPr lang="en-US" altLang="zh-TW" sz="2000" b="1" dirty="0">
                <a:latin typeface="+mj-ea"/>
              </a:rPr>
              <a:t> </a:t>
            </a:r>
            <a:r>
              <a:rPr lang="en-US" altLang="zh-TW" sz="2000" dirty="0">
                <a:latin typeface="+mj-ea"/>
              </a:rPr>
              <a:t>(</a:t>
            </a:r>
            <a:r>
              <a:rPr lang="zh-TW" altLang="en-US" sz="2000" dirty="0">
                <a:latin typeface="+mj-ea"/>
              </a:rPr>
              <a:t>表示分布無差別</a:t>
            </a:r>
            <a:r>
              <a:rPr lang="en-US" altLang="zh-TW" sz="2000" dirty="0">
                <a:latin typeface="+mj-ea"/>
              </a:rPr>
              <a:t>)</a:t>
            </a:r>
            <a:endParaRPr lang="en-US" altLang="zh-TW" sz="2000" b="1" dirty="0">
              <a:latin typeface="+mj-ea"/>
              <a:ea typeface="+mj-ea"/>
            </a:endParaRPr>
          </a:p>
          <a:p>
            <a:endParaRPr lang="en-US" altLang="zh-TW" dirty="0" smtClean="0"/>
          </a:p>
        </p:txBody>
      </p:sp>
      <p:sp>
        <p:nvSpPr>
          <p:cNvPr id="11" name="圓角矩形 10"/>
          <p:cNvSpPr/>
          <p:nvPr/>
        </p:nvSpPr>
        <p:spPr>
          <a:xfrm>
            <a:off x="4663363" y="3757560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5624272" y="3753316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6614037" y="3745079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圓角矩形 17"/>
          <p:cNvSpPr/>
          <p:nvPr/>
        </p:nvSpPr>
        <p:spPr>
          <a:xfrm>
            <a:off x="7578080" y="3752886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圓角矩形 18"/>
          <p:cNvSpPr/>
          <p:nvPr/>
        </p:nvSpPr>
        <p:spPr>
          <a:xfrm>
            <a:off x="8546067" y="3757450"/>
            <a:ext cx="839138" cy="40987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 19"/>
          <p:cNvSpPr/>
          <p:nvPr/>
        </p:nvSpPr>
        <p:spPr>
          <a:xfrm>
            <a:off x="9479648" y="3740186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圓角矩形 20"/>
          <p:cNvSpPr/>
          <p:nvPr/>
        </p:nvSpPr>
        <p:spPr>
          <a:xfrm>
            <a:off x="10450468" y="3743543"/>
            <a:ext cx="54946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圓角矩形 23"/>
          <p:cNvSpPr/>
          <p:nvPr/>
        </p:nvSpPr>
        <p:spPr>
          <a:xfrm>
            <a:off x="11156027" y="3743543"/>
            <a:ext cx="658722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圓角矩形 24"/>
          <p:cNvSpPr/>
          <p:nvPr/>
        </p:nvSpPr>
        <p:spPr>
          <a:xfrm>
            <a:off x="4660510" y="5889620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5635847" y="5885376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角矩形 26"/>
          <p:cNvSpPr/>
          <p:nvPr/>
        </p:nvSpPr>
        <p:spPr>
          <a:xfrm>
            <a:off x="6598658" y="5877139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圓角矩形 27"/>
          <p:cNvSpPr/>
          <p:nvPr/>
        </p:nvSpPr>
        <p:spPr>
          <a:xfrm>
            <a:off x="7550175" y="5884946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圓角矩形 28"/>
          <p:cNvSpPr/>
          <p:nvPr/>
        </p:nvSpPr>
        <p:spPr>
          <a:xfrm>
            <a:off x="8531639" y="5889510"/>
            <a:ext cx="839138" cy="40987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29"/>
          <p:cNvSpPr/>
          <p:nvPr/>
        </p:nvSpPr>
        <p:spPr>
          <a:xfrm>
            <a:off x="9474367" y="5875603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圓角矩形 30"/>
          <p:cNvSpPr/>
          <p:nvPr/>
        </p:nvSpPr>
        <p:spPr>
          <a:xfrm>
            <a:off x="10462994" y="5875603"/>
            <a:ext cx="54946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圓角矩形 31"/>
          <p:cNvSpPr/>
          <p:nvPr/>
        </p:nvSpPr>
        <p:spPr>
          <a:xfrm>
            <a:off x="11143502" y="5875603"/>
            <a:ext cx="658722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749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13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586147" y="486879"/>
            <a:ext cx="10093572" cy="1204384"/>
            <a:chOff x="6193259" y="276642"/>
            <a:chExt cx="4111870" cy="1485542"/>
          </a:xfrm>
        </p:grpSpPr>
        <p:sp>
          <p:nvSpPr>
            <p:cNvPr id="6" name="圓角矩形 5"/>
            <p:cNvSpPr/>
            <p:nvPr/>
          </p:nvSpPr>
          <p:spPr>
            <a:xfrm>
              <a:off x="6573869" y="276642"/>
              <a:ext cx="3731260" cy="1240181"/>
            </a:xfrm>
            <a:prstGeom prst="roundRect">
              <a:avLst/>
            </a:prstGeom>
            <a:solidFill>
              <a:srgbClr val="E95D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b="1" dirty="0" smtClean="0"/>
                <a:t>「債</a:t>
              </a:r>
              <a:r>
                <a:rPr lang="zh-TW" altLang="en-US" sz="3600" b="1" dirty="0" smtClean="0"/>
                <a:t>」新聞與</a:t>
              </a:r>
              <a:r>
                <a:rPr lang="en-US" altLang="zh-TW" sz="3600" b="1" dirty="0" smtClean="0">
                  <a:latin typeface="+mj-ea"/>
                  <a:ea typeface="+mj-ea"/>
                </a:rPr>
                <a:t>PTT</a:t>
              </a:r>
              <a:r>
                <a:rPr lang="zh-TW" altLang="en-US" sz="3600" b="1" dirty="0" smtClean="0">
                  <a:latin typeface="+mj-ea"/>
                  <a:ea typeface="+mj-ea"/>
                </a:rPr>
                <a:t>留</a:t>
              </a:r>
              <a:r>
                <a:rPr lang="zh-TW" altLang="en-US" sz="3600" b="1" dirty="0" smtClean="0"/>
                <a:t>言對債券型</a:t>
              </a:r>
              <a:r>
                <a:rPr lang="en-US" altLang="zh-TW" sz="3600" b="1" dirty="0" smtClean="0">
                  <a:latin typeface="+mj-ea"/>
                  <a:ea typeface="+mj-ea"/>
                </a:rPr>
                <a:t>ETF</a:t>
              </a:r>
              <a:r>
                <a:rPr lang="zh-TW" altLang="en-US" sz="3600" b="1" dirty="0" smtClean="0"/>
                <a:t>影響</a:t>
              </a:r>
              <a:endParaRPr lang="zh-TW" altLang="en-US" sz="3600" b="1" dirty="0"/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6193259" y="1094455"/>
              <a:ext cx="652305" cy="667729"/>
            </a:xfrm>
            <a:prstGeom prst="roundRect">
              <a:avLst/>
            </a:prstGeom>
            <a:solidFill>
              <a:srgbClr val="006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 smtClean="0"/>
                <a:t>過程</a:t>
              </a:r>
              <a:endParaRPr lang="zh-TW" altLang="en-US" sz="2800" b="1" dirty="0"/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47" y="3322074"/>
            <a:ext cx="6049114" cy="255633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455056" y="2155371"/>
            <a:ext cx="431129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 smtClean="0">
                <a:latin typeface="Arial Narrow" panose="020B0606020202030204" pitchFamily="34" charset="0"/>
              </a:rPr>
              <a:t>研究標的</a:t>
            </a:r>
            <a:r>
              <a:rPr lang="en-US" altLang="zh-TW" sz="2000" b="1" dirty="0" smtClean="0">
                <a:latin typeface="Arial Narrow" panose="020B0606020202030204" pitchFamily="34" charset="0"/>
              </a:rPr>
              <a:t>:</a:t>
            </a:r>
            <a:r>
              <a:rPr lang="zh-TW" altLang="en-US" sz="2000" b="1" dirty="0" smtClean="0">
                <a:latin typeface="Arial Narrow" panose="020B0606020202030204" pitchFamily="34" charset="0"/>
              </a:rPr>
              <a:t> </a:t>
            </a:r>
            <a:r>
              <a:rPr lang="en-US" altLang="zh-TW" sz="2000" b="1" dirty="0" smtClean="0">
                <a:latin typeface="Arial Narrow" panose="020B0606020202030204" pitchFamily="34" charset="0"/>
              </a:rPr>
              <a:t>00679B</a:t>
            </a:r>
            <a:r>
              <a:rPr lang="zh-TW" altLang="en-US" sz="2000" b="1" dirty="0" smtClean="0">
                <a:latin typeface="Arial Narrow" panose="020B0606020202030204" pitchFamily="34" charset="0"/>
              </a:rPr>
              <a:t>、</a:t>
            </a:r>
            <a:r>
              <a:rPr lang="en-US" altLang="zh-TW" sz="2000" b="1" dirty="0" smtClean="0">
                <a:latin typeface="Arial Narrow" panose="020B0606020202030204" pitchFamily="34" charset="0"/>
              </a:rPr>
              <a:t>00687B</a:t>
            </a:r>
            <a:r>
              <a:rPr lang="zh-TW" altLang="en-US" sz="2000" b="1" dirty="0" smtClean="0">
                <a:latin typeface="Arial Narrow" panose="020B0606020202030204" pitchFamily="34" charset="0"/>
              </a:rPr>
              <a:t>、</a:t>
            </a:r>
            <a:r>
              <a:rPr lang="en-US" altLang="zh-TW" sz="2000" b="1" dirty="0" smtClean="0">
                <a:latin typeface="Arial Narrow" panose="020B0606020202030204" pitchFamily="34" charset="0"/>
              </a:rPr>
              <a:t>00680L</a:t>
            </a: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latin typeface="Arial Narrow" panose="020B0606020202030204" pitchFamily="34" charset="0"/>
              </a:rPr>
              <a:t>時間區間</a:t>
            </a:r>
            <a:r>
              <a:rPr lang="en-US" altLang="zh-TW" sz="2000" b="1" dirty="0" smtClean="0">
                <a:latin typeface="Arial Narrow" panose="020B0606020202030204" pitchFamily="34" charset="0"/>
              </a:rPr>
              <a:t>:</a:t>
            </a:r>
            <a:r>
              <a:rPr lang="zh-TW" altLang="en-US" sz="2000" b="1" dirty="0" smtClean="0">
                <a:latin typeface="Arial Narrow" panose="020B0606020202030204" pitchFamily="34" charset="0"/>
              </a:rPr>
              <a:t> </a:t>
            </a:r>
            <a:r>
              <a:rPr lang="en-US" altLang="zh-TW" sz="2000" b="1" dirty="0" smtClean="0">
                <a:latin typeface="Arial Narrow" panose="020B0606020202030204" pitchFamily="34" charset="0"/>
              </a:rPr>
              <a:t>20240424</a:t>
            </a:r>
            <a:r>
              <a:rPr lang="zh-TW" altLang="en-US" sz="2000" b="1" dirty="0" smtClean="0">
                <a:latin typeface="Arial Narrow" panose="020B0606020202030204" pitchFamily="34" charset="0"/>
              </a:rPr>
              <a:t> </a:t>
            </a:r>
            <a:r>
              <a:rPr lang="en-US" altLang="zh-TW" sz="2000" b="1" dirty="0" smtClean="0">
                <a:latin typeface="Arial Narrow" panose="020B0606020202030204" pitchFamily="34" charset="0"/>
              </a:rPr>
              <a:t>-</a:t>
            </a:r>
            <a:r>
              <a:rPr lang="zh-TW" altLang="en-US" sz="2000" b="1" dirty="0" smtClean="0">
                <a:latin typeface="Arial Narrow" panose="020B0606020202030204" pitchFamily="34" charset="0"/>
              </a:rPr>
              <a:t> </a:t>
            </a:r>
            <a:r>
              <a:rPr lang="en-US" altLang="zh-TW" sz="2000" b="1" dirty="0" smtClean="0">
                <a:latin typeface="Arial Narrow" panose="020B0606020202030204" pitchFamily="34" charset="0"/>
              </a:rPr>
              <a:t>20240820</a:t>
            </a:r>
          </a:p>
          <a:p>
            <a:endParaRPr lang="en-US" altLang="zh-TW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512" y="2009457"/>
            <a:ext cx="4242146" cy="392111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/>
          <a:srcRect l="60407" t="9354" r="20400" b="984"/>
          <a:stretch/>
        </p:blipFill>
        <p:spPr>
          <a:xfrm>
            <a:off x="9362089" y="1691263"/>
            <a:ext cx="1166114" cy="503546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文字方塊 11"/>
          <p:cNvSpPr txBox="1"/>
          <p:nvPr/>
        </p:nvSpPr>
        <p:spPr>
          <a:xfrm>
            <a:off x="10771799" y="1747847"/>
            <a:ext cx="593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latin typeface="Arial Narrow" panose="020B0606020202030204" pitchFamily="34" charset="0"/>
              </a:rPr>
              <a:t>8/3</a:t>
            </a:r>
            <a:endParaRPr lang="zh-TW" altLang="en-US" sz="28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78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1"/>
            <a:ext cx="7442200" cy="6223000"/>
          </a:xfrm>
          <a:prstGeom prst="rect">
            <a:avLst/>
          </a:prstGeom>
          <a:gradFill flip="none" rotWithShape="1">
            <a:gsLst>
              <a:gs pos="31000">
                <a:srgbClr val="EDF1F9"/>
              </a:gs>
              <a:gs pos="20000">
                <a:schemeClr val="accent1">
                  <a:lumMod val="20000"/>
                  <a:lumOff val="80000"/>
                </a:schemeClr>
              </a:gs>
              <a:gs pos="12000">
                <a:srgbClr val="C7D5ED"/>
              </a:gs>
              <a:gs pos="0">
                <a:schemeClr val="accent1">
                  <a:lumMod val="60000"/>
                  <a:lumOff val="40000"/>
                </a:schemeClr>
              </a:gs>
              <a:gs pos="48000">
                <a:schemeClr val="bg1"/>
              </a:gs>
              <a:gs pos="100000">
                <a:schemeClr val="bg1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014915" y="4622563"/>
            <a:ext cx="364708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+mj-ea"/>
              </a:rPr>
              <a:t>「</a:t>
            </a:r>
            <a:r>
              <a:rPr lang="zh-TW" altLang="en-US" dirty="0">
                <a:latin typeface="+mj-ea"/>
              </a:rPr>
              <a:t>債</a:t>
            </a:r>
            <a:r>
              <a:rPr lang="zh-TW" altLang="en-US" dirty="0" smtClean="0">
                <a:latin typeface="+mj-ea"/>
              </a:rPr>
              <a:t>」</a:t>
            </a:r>
            <a:r>
              <a:rPr lang="en-US" altLang="zh-TW" dirty="0" smtClean="0">
                <a:latin typeface="+mj-ea"/>
              </a:rPr>
              <a:t>PTT</a:t>
            </a:r>
            <a:r>
              <a:rPr lang="zh-TW" altLang="en-US" dirty="0" smtClean="0">
                <a:latin typeface="+mj-ea"/>
              </a:rPr>
              <a:t>留言</a:t>
            </a:r>
            <a:r>
              <a:rPr lang="zh-TW" altLang="en-US" b="1" dirty="0" smtClean="0">
                <a:latin typeface="+mj-ea"/>
              </a:rPr>
              <a:t>增加</a:t>
            </a:r>
            <a:r>
              <a:rPr lang="zh-TW" altLang="en-US" dirty="0" smtClean="0">
                <a:latin typeface="+mj-ea"/>
              </a:rPr>
              <a:t>時</a:t>
            </a:r>
            <a:r>
              <a:rPr lang="zh-TW" altLang="en-US" dirty="0">
                <a:latin typeface="+mj-ea"/>
              </a:rPr>
              <a:t>成交量</a:t>
            </a:r>
            <a:r>
              <a:rPr lang="zh-TW" altLang="en-US" dirty="0" smtClean="0">
                <a:latin typeface="+mj-ea"/>
              </a:rPr>
              <a:t>差</a:t>
            </a:r>
            <a:endParaRPr lang="en-US" altLang="zh-TW" dirty="0">
              <a:latin typeface="+mj-ea"/>
            </a:endParaRPr>
          </a:p>
          <a:p>
            <a:r>
              <a:rPr lang="en-US" altLang="zh-TW" dirty="0">
                <a:latin typeface="+mj-ea"/>
              </a:rPr>
              <a:t> </a:t>
            </a:r>
            <a:r>
              <a:rPr lang="en-US" altLang="zh-TW" dirty="0" smtClean="0">
                <a:latin typeface="+mj-ea"/>
              </a:rPr>
              <a:t>      </a:t>
            </a:r>
            <a:r>
              <a:rPr lang="zh-TW" altLang="en-US" dirty="0" smtClean="0">
                <a:latin typeface="+mj-ea"/>
              </a:rPr>
              <a:t>平均</a:t>
            </a:r>
            <a:r>
              <a:rPr lang="zh-TW" altLang="en-US" dirty="0">
                <a:latin typeface="+mj-ea"/>
              </a:rPr>
              <a:t>和中</a:t>
            </a:r>
            <a:r>
              <a:rPr lang="zh-TW" altLang="en-US" dirty="0" smtClean="0">
                <a:latin typeface="+mj-ea"/>
              </a:rPr>
              <a:t>位數</a:t>
            </a:r>
            <a:r>
              <a:rPr lang="zh-TW" altLang="en-US" b="1" dirty="0" smtClean="0">
                <a:latin typeface="+mj-ea"/>
              </a:rPr>
              <a:t>明顯增加</a:t>
            </a:r>
            <a:endParaRPr lang="en-US" altLang="zh-TW" b="1" dirty="0" smtClean="0">
              <a:latin typeface="+mj-ea"/>
            </a:endParaRPr>
          </a:p>
          <a:p>
            <a:endParaRPr lang="en-US" altLang="zh-TW" sz="800" b="1" dirty="0" smtClean="0"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+mj-ea"/>
              </a:rPr>
              <a:t> 統計</a:t>
            </a:r>
            <a:r>
              <a:rPr lang="zh-TW" altLang="en-US" dirty="0">
                <a:latin typeface="+mj-ea"/>
              </a:rPr>
              <a:t>檢定</a:t>
            </a:r>
            <a:r>
              <a:rPr lang="zh-TW" altLang="en-US" dirty="0" smtClean="0">
                <a:latin typeface="+mj-ea"/>
              </a:rPr>
              <a:t>效果</a:t>
            </a:r>
            <a:r>
              <a:rPr lang="zh-TW" altLang="en-US" b="1" dirty="0" smtClean="0">
                <a:latin typeface="+mj-ea"/>
              </a:rPr>
              <a:t>明顯</a:t>
            </a:r>
            <a:endParaRPr lang="en-US" altLang="zh-TW" b="1" dirty="0">
              <a:latin typeface="+mj-ea"/>
            </a:endParaRPr>
          </a:p>
          <a:p>
            <a:r>
              <a:rPr lang="en-US" altLang="zh-TW" b="1" dirty="0">
                <a:latin typeface="+mj-ea"/>
              </a:rPr>
              <a:t> </a:t>
            </a:r>
            <a:r>
              <a:rPr lang="en-US" altLang="zh-TW" b="1" dirty="0" smtClean="0">
                <a:latin typeface="+mj-ea"/>
              </a:rPr>
              <a:t>     </a:t>
            </a:r>
            <a:r>
              <a:rPr lang="en-US" altLang="zh-TW" dirty="0" smtClean="0">
                <a:latin typeface="+mj-ea"/>
              </a:rPr>
              <a:t>(</a:t>
            </a:r>
            <a:r>
              <a:rPr lang="zh-TW" altLang="en-US" dirty="0">
                <a:latin typeface="+mj-ea"/>
              </a:rPr>
              <a:t>表示</a:t>
            </a:r>
            <a:r>
              <a:rPr lang="zh-TW" altLang="en-US" dirty="0" smtClean="0">
                <a:latin typeface="+mj-ea"/>
              </a:rPr>
              <a:t>分布有差別</a:t>
            </a:r>
            <a:r>
              <a:rPr lang="en-US" altLang="zh-TW" dirty="0">
                <a:latin typeface="+mj-ea"/>
              </a:rPr>
              <a:t>)</a:t>
            </a:r>
          </a:p>
          <a:p>
            <a:endParaRPr lang="en-US" altLang="zh-TW" b="1" dirty="0">
              <a:latin typeface="+mj-ea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586147" y="413481"/>
            <a:ext cx="9020593" cy="1277782"/>
            <a:chOff x="6193259" y="186110"/>
            <a:chExt cx="3674765" cy="1576074"/>
          </a:xfrm>
        </p:grpSpPr>
        <p:sp>
          <p:nvSpPr>
            <p:cNvPr id="13" name="圓角矩形 12"/>
            <p:cNvSpPr/>
            <p:nvPr/>
          </p:nvSpPr>
          <p:spPr>
            <a:xfrm>
              <a:off x="6519411" y="186110"/>
              <a:ext cx="3348613" cy="1240181"/>
            </a:xfrm>
            <a:prstGeom prst="roundRect">
              <a:avLst/>
            </a:prstGeom>
            <a:solidFill>
              <a:srgbClr val="E95D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b="1" dirty="0" smtClean="0"/>
                <a:t>「債</a:t>
              </a:r>
              <a:r>
                <a:rPr lang="zh-TW" altLang="en-US" sz="3600" b="1" dirty="0" smtClean="0"/>
                <a:t>」新聞與</a:t>
              </a:r>
              <a:r>
                <a:rPr lang="en-US" altLang="zh-TW" sz="3600" b="1" dirty="0" smtClean="0">
                  <a:latin typeface="+mj-ea"/>
                  <a:ea typeface="+mj-ea"/>
                </a:rPr>
                <a:t>PTT</a:t>
              </a:r>
              <a:r>
                <a:rPr lang="zh-TW" altLang="en-US" sz="3600" b="1" dirty="0" smtClean="0">
                  <a:latin typeface="+mj-ea"/>
                  <a:ea typeface="+mj-ea"/>
                </a:rPr>
                <a:t>留</a:t>
              </a:r>
              <a:r>
                <a:rPr lang="zh-TW" altLang="en-US" sz="3600" b="1" dirty="0" smtClean="0"/>
                <a:t>言對成交量影響</a:t>
              </a:r>
              <a:endParaRPr lang="zh-TW" altLang="en-US" sz="3600" b="1" dirty="0"/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6193259" y="1094455"/>
              <a:ext cx="652305" cy="667729"/>
            </a:xfrm>
            <a:prstGeom prst="roundRect">
              <a:avLst/>
            </a:prstGeom>
            <a:solidFill>
              <a:srgbClr val="006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 smtClean="0"/>
                <a:t>過程</a:t>
              </a:r>
              <a:endParaRPr lang="zh-TW" altLang="en-US" sz="2800" b="1" dirty="0"/>
            </a:p>
          </p:txBody>
        </p:sp>
      </p:grp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706197"/>
              </p:ext>
            </p:extLst>
          </p:nvPr>
        </p:nvGraphicFramePr>
        <p:xfrm>
          <a:off x="5169878" y="1876507"/>
          <a:ext cx="6189784" cy="19697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1194">
                  <a:extLst>
                    <a:ext uri="{9D8B030D-6E8A-4147-A177-3AD203B41FA5}">
                      <a16:colId xmlns:a16="http://schemas.microsoft.com/office/drawing/2014/main" val="3573272728"/>
                    </a:ext>
                  </a:extLst>
                </a:gridCol>
                <a:gridCol w="1111718">
                  <a:extLst>
                    <a:ext uri="{9D8B030D-6E8A-4147-A177-3AD203B41FA5}">
                      <a16:colId xmlns:a16="http://schemas.microsoft.com/office/drawing/2014/main" val="866883717"/>
                    </a:ext>
                  </a:extLst>
                </a:gridCol>
                <a:gridCol w="1111718">
                  <a:extLst>
                    <a:ext uri="{9D8B030D-6E8A-4147-A177-3AD203B41FA5}">
                      <a16:colId xmlns:a16="http://schemas.microsoft.com/office/drawing/2014/main" val="1295140544"/>
                    </a:ext>
                  </a:extLst>
                </a:gridCol>
                <a:gridCol w="1111718">
                  <a:extLst>
                    <a:ext uri="{9D8B030D-6E8A-4147-A177-3AD203B41FA5}">
                      <a16:colId xmlns:a16="http://schemas.microsoft.com/office/drawing/2014/main" val="630214757"/>
                    </a:ext>
                  </a:extLst>
                </a:gridCol>
                <a:gridCol w="1111718">
                  <a:extLst>
                    <a:ext uri="{9D8B030D-6E8A-4147-A177-3AD203B41FA5}">
                      <a16:colId xmlns:a16="http://schemas.microsoft.com/office/drawing/2014/main" val="2685992887"/>
                    </a:ext>
                  </a:extLst>
                </a:gridCol>
                <a:gridCol w="1111718">
                  <a:extLst>
                    <a:ext uri="{9D8B030D-6E8A-4147-A177-3AD203B41FA5}">
                      <a16:colId xmlns:a16="http://schemas.microsoft.com/office/drawing/2014/main" val="2571762426"/>
                    </a:ext>
                  </a:extLst>
                </a:gridCol>
              </a:tblGrid>
              <a:tr h="63283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新聞數增加</a:t>
                      </a:r>
                      <a:endParaRPr lang="en-US" altLang="zh-TW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平均 張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新聞數增加</a:t>
                      </a:r>
                      <a:endParaRPr lang="en-US" altLang="zh-TW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中位數 張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新聞數增加</a:t>
                      </a:r>
                      <a:endParaRPr lang="en-US" altLang="zh-TW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樣本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值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正常新聞量</a:t>
                      </a:r>
                      <a:endParaRPr lang="en-US" altLang="zh-TW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平均 張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正常新聞量</a:t>
                      </a:r>
                      <a:endParaRPr lang="en-US" altLang="zh-TW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中位數 張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832574"/>
                  </a:ext>
                </a:extLst>
              </a:tr>
              <a:tr h="3233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00679B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-7701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-10910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0.861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-871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-1516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105292"/>
                  </a:ext>
                </a:extLst>
              </a:tr>
              <a:tr h="3233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00687B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2031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0.304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-742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-3622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79571"/>
                  </a:ext>
                </a:extLst>
              </a:tr>
              <a:tr h="3233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00680L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2556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-1941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0.231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-2371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-5777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42215"/>
                  </a:ext>
                </a:extLst>
              </a:tr>
              <a:tr h="3668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AVG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1" u="none" strike="noStrike" dirty="0">
                          <a:effectLst/>
                          <a:latin typeface="Arial Narrow" panose="020B0606020202030204" pitchFamily="34" charset="0"/>
                        </a:rPr>
                        <a:t>-1714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1" u="none" strike="noStrike" dirty="0">
                          <a:effectLst/>
                          <a:latin typeface="Arial Narrow" panose="020B0606020202030204" pitchFamily="34" charset="0"/>
                        </a:rPr>
                        <a:t>-</a:t>
                      </a:r>
                      <a:r>
                        <a:rPr lang="en-US" altLang="zh-TW" sz="18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3607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0.465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1" u="none" strike="noStrike" dirty="0">
                          <a:effectLst/>
                          <a:latin typeface="Arial Narrow" panose="020B0606020202030204" pitchFamily="34" charset="0"/>
                        </a:rPr>
                        <a:t>-1328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1" u="none" strike="noStrike" dirty="0">
                          <a:effectLst/>
                          <a:latin typeface="Arial Narrow" panose="020B0606020202030204" pitchFamily="34" charset="0"/>
                        </a:rPr>
                        <a:t>-</a:t>
                      </a:r>
                      <a:r>
                        <a:rPr lang="en-US" altLang="zh-TW" sz="18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3638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478218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93223"/>
              </p:ext>
            </p:extLst>
          </p:nvPr>
        </p:nvGraphicFramePr>
        <p:xfrm>
          <a:off x="5169878" y="3985620"/>
          <a:ext cx="6189784" cy="19697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1194">
                  <a:extLst>
                    <a:ext uri="{9D8B030D-6E8A-4147-A177-3AD203B41FA5}">
                      <a16:colId xmlns:a16="http://schemas.microsoft.com/office/drawing/2014/main" val="3573272728"/>
                    </a:ext>
                  </a:extLst>
                </a:gridCol>
                <a:gridCol w="1111718">
                  <a:extLst>
                    <a:ext uri="{9D8B030D-6E8A-4147-A177-3AD203B41FA5}">
                      <a16:colId xmlns:a16="http://schemas.microsoft.com/office/drawing/2014/main" val="866883717"/>
                    </a:ext>
                  </a:extLst>
                </a:gridCol>
                <a:gridCol w="1111718">
                  <a:extLst>
                    <a:ext uri="{9D8B030D-6E8A-4147-A177-3AD203B41FA5}">
                      <a16:colId xmlns:a16="http://schemas.microsoft.com/office/drawing/2014/main" val="1295140544"/>
                    </a:ext>
                  </a:extLst>
                </a:gridCol>
                <a:gridCol w="1111718">
                  <a:extLst>
                    <a:ext uri="{9D8B030D-6E8A-4147-A177-3AD203B41FA5}">
                      <a16:colId xmlns:a16="http://schemas.microsoft.com/office/drawing/2014/main" val="630214757"/>
                    </a:ext>
                  </a:extLst>
                </a:gridCol>
                <a:gridCol w="1111718">
                  <a:extLst>
                    <a:ext uri="{9D8B030D-6E8A-4147-A177-3AD203B41FA5}">
                      <a16:colId xmlns:a16="http://schemas.microsoft.com/office/drawing/2014/main" val="2685992887"/>
                    </a:ext>
                  </a:extLst>
                </a:gridCol>
                <a:gridCol w="1111718">
                  <a:extLst>
                    <a:ext uri="{9D8B030D-6E8A-4147-A177-3AD203B41FA5}">
                      <a16:colId xmlns:a16="http://schemas.microsoft.com/office/drawing/2014/main" val="2571762426"/>
                    </a:ext>
                  </a:extLst>
                </a:gridCol>
              </a:tblGrid>
              <a:tr h="59580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留言數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增加</a:t>
                      </a:r>
                      <a:endParaRPr lang="en-US" altLang="zh-TW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平均 張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留言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數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增加</a:t>
                      </a:r>
                      <a:endParaRPr lang="en-US" altLang="zh-TW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中位數 張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留言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數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增加</a:t>
                      </a:r>
                      <a:endParaRPr lang="en-US" altLang="zh-TW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樣本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值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正常</a:t>
                      </a:r>
                      <a:r>
                        <a:rPr lang="zh-TW" alt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留言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量</a:t>
                      </a:r>
                      <a:endParaRPr lang="en-US" altLang="zh-TW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平均 張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正常</a:t>
                      </a:r>
                      <a:r>
                        <a:rPr lang="zh-TW" alt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留言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量</a:t>
                      </a:r>
                      <a:endParaRPr lang="en-US" altLang="zh-TW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中位數 張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832574"/>
                  </a:ext>
                </a:extLst>
              </a:tr>
              <a:tr h="3044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b="0" u="none" strike="noStrike" dirty="0" smtClean="0">
                          <a:effectLst/>
                          <a:latin typeface="Arial Narrow" panose="020B0606020202030204" pitchFamily="34" charset="0"/>
                          <a:ea typeface="+mj-ea"/>
                        </a:rPr>
                        <a:t>00679B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  <a:ea typeface="+mj-ea"/>
                        </a:rPr>
                        <a:t>55886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  <a:ea typeface="+mj-ea"/>
                        </a:rPr>
                        <a:t>2981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0.046</a:t>
                      </a:r>
                      <a:endParaRPr lang="en-US" altLang="zh-TW" sz="1400" b="0" i="0" u="none" strike="noStrike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  <a:ea typeface="+mj-ea"/>
                        </a:rPr>
                        <a:t>2676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  <a:ea typeface="+mj-ea"/>
                        </a:rPr>
                        <a:t>-1537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105292"/>
                  </a:ext>
                </a:extLst>
              </a:tr>
              <a:tr h="3044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b="0" u="none" strike="noStrike" dirty="0" smtClean="0">
                          <a:effectLst/>
                          <a:latin typeface="Arial Narrow" panose="020B0606020202030204" pitchFamily="34" charset="0"/>
                          <a:ea typeface="+mj-ea"/>
                        </a:rPr>
                        <a:t>00687B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  <a:ea typeface="+mj-ea"/>
                        </a:rPr>
                        <a:t>38047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  <a:ea typeface="+mj-ea"/>
                        </a:rPr>
                        <a:t>4462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  <a:ea typeface="+mj-ea"/>
                        </a:rPr>
                        <a:t>0.124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  <a:ea typeface="+mj-ea"/>
                        </a:rPr>
                        <a:t>3996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  <a:ea typeface="+mj-ea"/>
                        </a:rPr>
                        <a:t>-4347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79571"/>
                  </a:ext>
                </a:extLst>
              </a:tr>
              <a:tr h="4196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00680L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  <a:ea typeface="+mj-ea"/>
                        </a:rPr>
                        <a:t>70693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  <a:ea typeface="+mj-ea"/>
                        </a:rPr>
                        <a:t>27709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0.005</a:t>
                      </a:r>
                      <a:endParaRPr lang="en-US" altLang="zh-TW" sz="1400" b="0" i="0" u="none" strike="noStrike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  <a:ea typeface="+mj-ea"/>
                        </a:rPr>
                        <a:t>1223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  <a:ea typeface="+mj-ea"/>
                        </a:rPr>
                        <a:t>-3510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42215"/>
                  </a:ext>
                </a:extLst>
              </a:tr>
              <a:tr h="3454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AVG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1" u="none" strike="noStrike" dirty="0" smtClean="0">
                          <a:effectLst/>
                          <a:latin typeface="Arial Narrow" panose="020B0606020202030204" pitchFamily="34" charset="0"/>
                          <a:ea typeface="+mj-ea"/>
                        </a:rPr>
                        <a:t>54875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1" u="none" strike="noStrike" dirty="0" smtClean="0">
                          <a:effectLst/>
                          <a:latin typeface="Arial Narrow" panose="020B0606020202030204" pitchFamily="34" charset="0"/>
                          <a:ea typeface="+mj-ea"/>
                        </a:rPr>
                        <a:t>11717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1" u="none" strike="noStrike" dirty="0" smtClean="0">
                          <a:effectLst/>
                          <a:latin typeface="Arial Narrow" panose="020B0606020202030204" pitchFamily="34" charset="0"/>
                          <a:ea typeface="+mj-ea"/>
                        </a:rPr>
                        <a:t>0.058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1" u="none" strike="noStrike" dirty="0" smtClean="0">
                          <a:effectLst/>
                          <a:latin typeface="Arial Narrow" panose="020B0606020202030204" pitchFamily="34" charset="0"/>
                          <a:ea typeface="+mj-ea"/>
                        </a:rPr>
                        <a:t>2632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1" u="none" strike="noStrike" dirty="0">
                          <a:effectLst/>
                          <a:latin typeface="Arial Narrow" panose="020B0606020202030204" pitchFamily="34" charset="0"/>
                          <a:ea typeface="+mj-ea"/>
                        </a:rPr>
                        <a:t>-</a:t>
                      </a:r>
                      <a:r>
                        <a:rPr lang="en-US" altLang="zh-TW" sz="1800" b="1" u="none" strike="noStrike" dirty="0" smtClean="0">
                          <a:effectLst/>
                          <a:latin typeface="Arial Narrow" panose="020B0606020202030204" pitchFamily="34" charset="0"/>
                          <a:ea typeface="+mj-ea"/>
                        </a:rPr>
                        <a:t>3131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478218"/>
                  </a:ext>
                </a:extLst>
              </a:tr>
            </a:tbl>
          </a:graphicData>
        </a:graphic>
      </p:graphicFrame>
      <p:sp>
        <p:nvSpPr>
          <p:cNvPr id="18" name="文字方塊 17"/>
          <p:cNvSpPr txBox="1"/>
          <p:nvPr/>
        </p:nvSpPr>
        <p:spPr>
          <a:xfrm>
            <a:off x="1014915" y="3005413"/>
            <a:ext cx="304240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+mj-ea"/>
              </a:rPr>
              <a:t>「債」新聞</a:t>
            </a:r>
            <a:r>
              <a:rPr lang="zh-TW" altLang="en-US" b="1" dirty="0">
                <a:latin typeface="+mj-ea"/>
              </a:rPr>
              <a:t>增加</a:t>
            </a:r>
            <a:r>
              <a:rPr lang="zh-TW" altLang="en-US" dirty="0">
                <a:latin typeface="+mj-ea"/>
              </a:rPr>
              <a:t>時</a:t>
            </a:r>
            <a:r>
              <a:rPr lang="zh-TW" altLang="en-US" dirty="0" smtClean="0">
                <a:latin typeface="+mj-ea"/>
              </a:rPr>
              <a:t>成交</a:t>
            </a:r>
            <a:endParaRPr lang="en-US" altLang="zh-TW" dirty="0" smtClean="0">
              <a:latin typeface="+mj-ea"/>
            </a:endParaRPr>
          </a:p>
          <a:p>
            <a:r>
              <a:rPr lang="en-US" altLang="zh-TW" dirty="0" smtClean="0">
                <a:latin typeface="+mj-ea"/>
              </a:rPr>
              <a:t>      </a:t>
            </a:r>
            <a:r>
              <a:rPr lang="zh-TW" altLang="en-US" dirty="0" smtClean="0">
                <a:latin typeface="+mj-ea"/>
              </a:rPr>
              <a:t>差</a:t>
            </a:r>
            <a:r>
              <a:rPr lang="zh-TW" altLang="en-US" dirty="0">
                <a:latin typeface="+mj-ea"/>
              </a:rPr>
              <a:t>平均和中</a:t>
            </a:r>
            <a:r>
              <a:rPr lang="zh-TW" altLang="en-US" dirty="0" smtClean="0">
                <a:latin typeface="+mj-ea"/>
              </a:rPr>
              <a:t>位數無增加</a:t>
            </a:r>
            <a:endParaRPr lang="en-US" altLang="zh-TW" dirty="0" smtClean="0">
              <a:latin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sz="8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+mj-ea"/>
                <a:ea typeface="+mj-ea"/>
              </a:rPr>
              <a:t>統計</a:t>
            </a:r>
            <a:r>
              <a:rPr lang="zh-TW" altLang="en-US" dirty="0">
                <a:latin typeface="+mj-ea"/>
                <a:ea typeface="+mj-ea"/>
              </a:rPr>
              <a:t>檢定</a:t>
            </a:r>
            <a:r>
              <a:rPr lang="zh-TW" altLang="en-US" dirty="0" smtClean="0">
                <a:latin typeface="+mj-ea"/>
                <a:ea typeface="+mj-ea"/>
              </a:rPr>
              <a:t>效果</a:t>
            </a:r>
            <a:r>
              <a:rPr lang="zh-TW" altLang="en-US" b="1" dirty="0" smtClean="0">
                <a:latin typeface="+mj-ea"/>
                <a:ea typeface="+mj-ea"/>
              </a:rPr>
              <a:t>不明顯</a:t>
            </a:r>
            <a:endParaRPr lang="en-US" altLang="zh-TW" b="1" dirty="0">
              <a:latin typeface="+mj-ea"/>
              <a:ea typeface="+mj-ea"/>
            </a:endParaRPr>
          </a:p>
          <a:p>
            <a:r>
              <a:rPr lang="en-US" altLang="zh-TW" b="1" dirty="0" smtClean="0">
                <a:latin typeface="+mj-ea"/>
                <a:ea typeface="+mj-ea"/>
              </a:rPr>
              <a:t>     </a:t>
            </a:r>
            <a:r>
              <a:rPr lang="en-US" altLang="zh-TW" dirty="0" smtClean="0">
                <a:latin typeface="+mj-ea"/>
              </a:rPr>
              <a:t>(</a:t>
            </a:r>
            <a:r>
              <a:rPr lang="zh-TW" altLang="en-US" dirty="0">
                <a:latin typeface="+mj-ea"/>
              </a:rPr>
              <a:t>表示分布無差別</a:t>
            </a:r>
            <a:r>
              <a:rPr lang="en-US" altLang="zh-TW" dirty="0">
                <a:latin typeface="+mj-ea"/>
              </a:rPr>
              <a:t>)</a:t>
            </a:r>
          </a:p>
          <a:p>
            <a:endParaRPr lang="en-US" altLang="zh-TW" b="1" dirty="0">
              <a:latin typeface="+mj-ea"/>
              <a:ea typeface="+mj-ea"/>
            </a:endParaRPr>
          </a:p>
          <a:p>
            <a:endParaRPr lang="en-US" altLang="zh-TW" dirty="0" smtClean="0"/>
          </a:p>
        </p:txBody>
      </p:sp>
      <p:sp>
        <p:nvSpPr>
          <p:cNvPr id="19" name="文字方塊 18"/>
          <p:cNvSpPr txBox="1"/>
          <p:nvPr/>
        </p:nvSpPr>
        <p:spPr>
          <a:xfrm>
            <a:off x="1014915" y="1994395"/>
            <a:ext cx="3320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50000"/>
                  </a:schemeClr>
                </a:solidFill>
                <a:latin typeface="+mj-ea"/>
              </a:rPr>
              <a:t>PTT</a:t>
            </a:r>
            <a:r>
              <a:rPr lang="zh-TW" altLang="en-US" sz="2000" b="1" dirty="0" smtClean="0">
                <a:solidFill>
                  <a:schemeClr val="accent1">
                    <a:lumMod val="50000"/>
                  </a:schemeClr>
                </a:solidFill>
                <a:latin typeface="+mj-ea"/>
              </a:rPr>
              <a:t>留言對成交量影響高於網路新聞</a:t>
            </a:r>
            <a:endParaRPr lang="en-US" altLang="zh-TW" sz="2000" b="1" dirty="0" smtClean="0">
              <a:solidFill>
                <a:schemeClr val="accent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5934581" y="3461235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圓角矩形 20"/>
          <p:cNvSpPr/>
          <p:nvPr/>
        </p:nvSpPr>
        <p:spPr>
          <a:xfrm>
            <a:off x="7070854" y="3456991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圓角矩形 21"/>
          <p:cNvSpPr/>
          <p:nvPr/>
        </p:nvSpPr>
        <p:spPr>
          <a:xfrm>
            <a:off x="8110723" y="3461454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圓角矩形 22"/>
          <p:cNvSpPr/>
          <p:nvPr/>
        </p:nvSpPr>
        <p:spPr>
          <a:xfrm>
            <a:off x="9287708" y="3456561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圓角矩形 23"/>
          <p:cNvSpPr/>
          <p:nvPr/>
        </p:nvSpPr>
        <p:spPr>
          <a:xfrm>
            <a:off x="10406007" y="3461125"/>
            <a:ext cx="839138" cy="40987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圓角矩形 27"/>
          <p:cNvSpPr/>
          <p:nvPr/>
        </p:nvSpPr>
        <p:spPr>
          <a:xfrm>
            <a:off x="5936607" y="5593296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圓角矩形 28"/>
          <p:cNvSpPr/>
          <p:nvPr/>
        </p:nvSpPr>
        <p:spPr>
          <a:xfrm>
            <a:off x="7062256" y="5589052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29"/>
          <p:cNvSpPr/>
          <p:nvPr/>
        </p:nvSpPr>
        <p:spPr>
          <a:xfrm>
            <a:off x="8150327" y="5593515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圓角矩形 30"/>
          <p:cNvSpPr/>
          <p:nvPr/>
        </p:nvSpPr>
        <p:spPr>
          <a:xfrm>
            <a:off x="9302260" y="5588622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圓角矩形 31"/>
          <p:cNvSpPr/>
          <p:nvPr/>
        </p:nvSpPr>
        <p:spPr>
          <a:xfrm>
            <a:off x="10396458" y="5593186"/>
            <a:ext cx="839138" cy="40987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575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  <p:bldP spid="23" grpId="0" animBg="1"/>
      <p:bldP spid="23" grpId="1" animBg="1"/>
      <p:bldP spid="24" grpId="0" animBg="1"/>
      <p:bldP spid="24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7442200" cy="6223000"/>
          </a:xfrm>
          <a:prstGeom prst="rect">
            <a:avLst/>
          </a:prstGeom>
          <a:gradFill flip="none" rotWithShape="1">
            <a:gsLst>
              <a:gs pos="31000">
                <a:srgbClr val="EDF1F9"/>
              </a:gs>
              <a:gs pos="20000">
                <a:schemeClr val="accent1">
                  <a:lumMod val="20000"/>
                  <a:lumOff val="80000"/>
                </a:schemeClr>
              </a:gs>
              <a:gs pos="12000">
                <a:srgbClr val="C7D5ED"/>
              </a:gs>
              <a:gs pos="0">
                <a:schemeClr val="accent1">
                  <a:lumMod val="60000"/>
                  <a:lumOff val="40000"/>
                </a:schemeClr>
              </a:gs>
              <a:gs pos="48000">
                <a:schemeClr val="bg1"/>
              </a:gs>
              <a:gs pos="100000">
                <a:schemeClr val="bg1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15</a:t>
            </a:fld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631988" y="402827"/>
            <a:ext cx="9216454" cy="1277782"/>
            <a:chOff x="6193259" y="186110"/>
            <a:chExt cx="3754554" cy="1576074"/>
          </a:xfrm>
        </p:grpSpPr>
        <p:sp>
          <p:nvSpPr>
            <p:cNvPr id="13" name="圓角矩形 12"/>
            <p:cNvSpPr/>
            <p:nvPr/>
          </p:nvSpPr>
          <p:spPr>
            <a:xfrm>
              <a:off x="6519411" y="186110"/>
              <a:ext cx="3428402" cy="1240181"/>
            </a:xfrm>
            <a:prstGeom prst="roundRect">
              <a:avLst/>
            </a:prstGeom>
            <a:solidFill>
              <a:srgbClr val="E95D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b="1" dirty="0" smtClean="0"/>
                <a:t>「債</a:t>
              </a:r>
              <a:r>
                <a:rPr lang="zh-TW" altLang="en-US" sz="3600" b="1" dirty="0" smtClean="0"/>
                <a:t>」新聞與</a:t>
              </a:r>
              <a:r>
                <a:rPr lang="en-US" altLang="zh-TW" sz="3600" b="1" dirty="0" smtClean="0">
                  <a:latin typeface="+mj-ea"/>
                  <a:ea typeface="+mj-ea"/>
                </a:rPr>
                <a:t>PTT</a:t>
              </a:r>
              <a:r>
                <a:rPr lang="zh-TW" altLang="en-US" sz="3600" b="1" dirty="0" smtClean="0">
                  <a:latin typeface="+mj-ea"/>
                  <a:ea typeface="+mj-ea"/>
                </a:rPr>
                <a:t>留</a:t>
              </a:r>
              <a:r>
                <a:rPr lang="zh-TW" altLang="en-US" sz="3600" b="1" dirty="0" smtClean="0"/>
                <a:t>言對折溢價影響</a:t>
              </a:r>
              <a:endParaRPr lang="zh-TW" altLang="en-US" sz="3600" b="1" dirty="0"/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6193259" y="1094455"/>
              <a:ext cx="652305" cy="667729"/>
            </a:xfrm>
            <a:prstGeom prst="roundRect">
              <a:avLst/>
            </a:prstGeom>
            <a:solidFill>
              <a:srgbClr val="006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 smtClean="0"/>
                <a:t>過程</a:t>
              </a:r>
              <a:endParaRPr lang="zh-TW" altLang="en-US" sz="2800" b="1" dirty="0"/>
            </a:p>
          </p:txBody>
        </p:sp>
      </p:grp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813940"/>
              </p:ext>
            </p:extLst>
          </p:nvPr>
        </p:nvGraphicFramePr>
        <p:xfrm>
          <a:off x="5402471" y="1841338"/>
          <a:ext cx="5881135" cy="19597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9720">
                  <a:extLst>
                    <a:ext uri="{9D8B030D-6E8A-4147-A177-3AD203B41FA5}">
                      <a16:colId xmlns:a16="http://schemas.microsoft.com/office/drawing/2014/main" val="3573272728"/>
                    </a:ext>
                  </a:extLst>
                </a:gridCol>
                <a:gridCol w="1056283">
                  <a:extLst>
                    <a:ext uri="{9D8B030D-6E8A-4147-A177-3AD203B41FA5}">
                      <a16:colId xmlns:a16="http://schemas.microsoft.com/office/drawing/2014/main" val="866883717"/>
                    </a:ext>
                  </a:extLst>
                </a:gridCol>
                <a:gridCol w="1056283">
                  <a:extLst>
                    <a:ext uri="{9D8B030D-6E8A-4147-A177-3AD203B41FA5}">
                      <a16:colId xmlns:a16="http://schemas.microsoft.com/office/drawing/2014/main" val="1295140544"/>
                    </a:ext>
                  </a:extLst>
                </a:gridCol>
                <a:gridCol w="1056283">
                  <a:extLst>
                    <a:ext uri="{9D8B030D-6E8A-4147-A177-3AD203B41FA5}">
                      <a16:colId xmlns:a16="http://schemas.microsoft.com/office/drawing/2014/main" val="630214757"/>
                    </a:ext>
                  </a:extLst>
                </a:gridCol>
                <a:gridCol w="1056283">
                  <a:extLst>
                    <a:ext uri="{9D8B030D-6E8A-4147-A177-3AD203B41FA5}">
                      <a16:colId xmlns:a16="http://schemas.microsoft.com/office/drawing/2014/main" val="2685992887"/>
                    </a:ext>
                  </a:extLst>
                </a:gridCol>
                <a:gridCol w="1056283">
                  <a:extLst>
                    <a:ext uri="{9D8B030D-6E8A-4147-A177-3AD203B41FA5}">
                      <a16:colId xmlns:a16="http://schemas.microsoft.com/office/drawing/2014/main" val="2571762426"/>
                    </a:ext>
                  </a:extLst>
                </a:gridCol>
              </a:tblGrid>
              <a:tr h="62964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新聞數增加</a:t>
                      </a:r>
                      <a:endParaRPr lang="en-US" altLang="zh-TW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平均 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%)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新聞數增加</a:t>
                      </a:r>
                      <a:endParaRPr lang="en-US" altLang="zh-TW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中位數 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%)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新聞數增加</a:t>
                      </a:r>
                      <a:endParaRPr lang="en-US" altLang="zh-TW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樣本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值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正常新聞量</a:t>
                      </a:r>
                      <a:endParaRPr lang="en-US" altLang="zh-TW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平均 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%)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正常新聞量</a:t>
                      </a:r>
                      <a:endParaRPr lang="en-US" altLang="zh-TW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中位數 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%)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832574"/>
                  </a:ext>
                </a:extLst>
              </a:tr>
              <a:tr h="32169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00679B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0.08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0.264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0.08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105292"/>
                  </a:ext>
                </a:extLst>
              </a:tr>
              <a:tr h="32169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00687B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0.07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0.668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0.08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79571"/>
                  </a:ext>
                </a:extLst>
              </a:tr>
              <a:tr h="32169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00680L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0.08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0.05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0.062</a:t>
                      </a:r>
                      <a:endParaRPr lang="en-US" altLang="zh-TW" sz="1400" b="0" i="0" u="none" strike="noStrike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0.08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42215"/>
                  </a:ext>
                </a:extLst>
              </a:tr>
              <a:tr h="3650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AVG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0.11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0.07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0.330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0.10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0.08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478218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528671"/>
              </p:ext>
            </p:extLst>
          </p:nvPr>
        </p:nvGraphicFramePr>
        <p:xfrm>
          <a:off x="5402471" y="4027864"/>
          <a:ext cx="5881135" cy="19867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9720">
                  <a:extLst>
                    <a:ext uri="{9D8B030D-6E8A-4147-A177-3AD203B41FA5}">
                      <a16:colId xmlns:a16="http://schemas.microsoft.com/office/drawing/2014/main" val="3573272728"/>
                    </a:ext>
                  </a:extLst>
                </a:gridCol>
                <a:gridCol w="1056283">
                  <a:extLst>
                    <a:ext uri="{9D8B030D-6E8A-4147-A177-3AD203B41FA5}">
                      <a16:colId xmlns:a16="http://schemas.microsoft.com/office/drawing/2014/main" val="866883717"/>
                    </a:ext>
                  </a:extLst>
                </a:gridCol>
                <a:gridCol w="1056283">
                  <a:extLst>
                    <a:ext uri="{9D8B030D-6E8A-4147-A177-3AD203B41FA5}">
                      <a16:colId xmlns:a16="http://schemas.microsoft.com/office/drawing/2014/main" val="1295140544"/>
                    </a:ext>
                  </a:extLst>
                </a:gridCol>
                <a:gridCol w="1056283">
                  <a:extLst>
                    <a:ext uri="{9D8B030D-6E8A-4147-A177-3AD203B41FA5}">
                      <a16:colId xmlns:a16="http://schemas.microsoft.com/office/drawing/2014/main" val="630214757"/>
                    </a:ext>
                  </a:extLst>
                </a:gridCol>
                <a:gridCol w="1056283">
                  <a:extLst>
                    <a:ext uri="{9D8B030D-6E8A-4147-A177-3AD203B41FA5}">
                      <a16:colId xmlns:a16="http://schemas.microsoft.com/office/drawing/2014/main" val="2685992887"/>
                    </a:ext>
                  </a:extLst>
                </a:gridCol>
                <a:gridCol w="1056283">
                  <a:extLst>
                    <a:ext uri="{9D8B030D-6E8A-4147-A177-3AD203B41FA5}">
                      <a16:colId xmlns:a16="http://schemas.microsoft.com/office/drawing/2014/main" val="2571762426"/>
                    </a:ext>
                  </a:extLst>
                </a:gridCol>
              </a:tblGrid>
              <a:tr h="63831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留言數增加</a:t>
                      </a:r>
                      <a:endParaRPr lang="en-US" altLang="zh-TW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平均 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%)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留言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數增加</a:t>
                      </a:r>
                      <a:endParaRPr lang="en-US" altLang="zh-TW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中位數 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%)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留言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數增加</a:t>
                      </a:r>
                      <a:endParaRPr lang="en-US" altLang="zh-TW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樣本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值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正常</a:t>
                      </a:r>
                      <a:r>
                        <a:rPr lang="zh-TW" alt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留言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量</a:t>
                      </a:r>
                      <a:endParaRPr lang="en-US" altLang="zh-TW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平均 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%)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正常</a:t>
                      </a:r>
                      <a:r>
                        <a:rPr lang="zh-TW" alt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留言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量</a:t>
                      </a:r>
                      <a:endParaRPr lang="en-US" altLang="zh-TW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中位數 </a:t>
                      </a: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%)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832574"/>
                  </a:ext>
                </a:extLst>
              </a:tr>
              <a:tr h="3261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00679B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0.08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0.444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0.09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0.06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105292"/>
                  </a:ext>
                </a:extLst>
              </a:tr>
              <a:tr h="3261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00687B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0.058</a:t>
                      </a:r>
                      <a:endParaRPr lang="en-US" altLang="zh-TW" sz="1400" b="0" i="0" u="none" strike="noStrike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0.09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0.07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79571"/>
                  </a:ext>
                </a:extLst>
              </a:tr>
              <a:tr h="3261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</a:rPr>
                        <a:t>00680L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0.291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0.07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42215"/>
                  </a:ext>
                </a:extLst>
              </a:tr>
              <a:tr h="3700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AVG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0.12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0.10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0.264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0.10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8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0.07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478218"/>
                  </a:ext>
                </a:extLst>
              </a:tr>
            </a:tbl>
          </a:graphicData>
        </a:graphic>
      </p:graphicFrame>
      <p:sp>
        <p:nvSpPr>
          <p:cNvPr id="17" name="文字方塊 16"/>
          <p:cNvSpPr txBox="1"/>
          <p:nvPr/>
        </p:nvSpPr>
        <p:spPr>
          <a:xfrm>
            <a:off x="854446" y="2714802"/>
            <a:ext cx="30424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+mj-ea"/>
              </a:rPr>
              <a:t>「債」新聞</a:t>
            </a:r>
            <a:r>
              <a:rPr lang="zh-TW" altLang="en-US" b="1" dirty="0">
                <a:latin typeface="+mj-ea"/>
              </a:rPr>
              <a:t>增加</a:t>
            </a:r>
            <a:r>
              <a:rPr lang="zh-TW" altLang="en-US" dirty="0" smtClean="0">
                <a:latin typeface="+mj-ea"/>
              </a:rPr>
              <a:t>時折</a:t>
            </a:r>
            <a:r>
              <a:rPr lang="zh-TW" altLang="en-US" dirty="0">
                <a:latin typeface="+mj-ea"/>
              </a:rPr>
              <a:t>溢價</a:t>
            </a:r>
            <a:r>
              <a:rPr lang="zh-TW" altLang="en-US" dirty="0" smtClean="0">
                <a:latin typeface="+mj-ea"/>
              </a:rPr>
              <a:t>差</a:t>
            </a:r>
            <a:r>
              <a:rPr lang="zh-TW" altLang="en-US" dirty="0">
                <a:latin typeface="+mj-ea"/>
              </a:rPr>
              <a:t>平均和中</a:t>
            </a:r>
            <a:r>
              <a:rPr lang="zh-TW" altLang="en-US" dirty="0" smtClean="0">
                <a:latin typeface="+mj-ea"/>
              </a:rPr>
              <a:t>位數無增加</a:t>
            </a:r>
            <a:endParaRPr lang="en-US" altLang="zh-TW" dirty="0" smtClean="0">
              <a:latin typeface="+mj-ea"/>
            </a:endParaRPr>
          </a:p>
          <a:p>
            <a:endParaRPr lang="en-US" altLang="zh-TW" sz="8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+mj-ea"/>
                <a:ea typeface="+mj-ea"/>
              </a:rPr>
              <a:t>統計</a:t>
            </a:r>
            <a:r>
              <a:rPr lang="zh-TW" altLang="en-US" dirty="0">
                <a:latin typeface="+mj-ea"/>
                <a:ea typeface="+mj-ea"/>
              </a:rPr>
              <a:t>檢定</a:t>
            </a:r>
            <a:r>
              <a:rPr lang="zh-TW" altLang="en-US" dirty="0" smtClean="0">
                <a:latin typeface="+mj-ea"/>
                <a:ea typeface="+mj-ea"/>
              </a:rPr>
              <a:t>效果</a:t>
            </a:r>
            <a:r>
              <a:rPr lang="zh-TW" altLang="en-US" b="1" dirty="0" smtClean="0">
                <a:latin typeface="+mj-ea"/>
                <a:ea typeface="+mj-ea"/>
              </a:rPr>
              <a:t>不明顯</a:t>
            </a:r>
            <a:endParaRPr lang="en-US" altLang="zh-TW" b="1" dirty="0" smtClean="0">
              <a:latin typeface="+mj-ea"/>
              <a:ea typeface="+mj-ea"/>
            </a:endParaRPr>
          </a:p>
          <a:p>
            <a:r>
              <a:rPr lang="en-US" altLang="zh-TW" b="1" dirty="0" smtClean="0">
                <a:latin typeface="+mj-ea"/>
                <a:ea typeface="+mj-ea"/>
              </a:rPr>
              <a:t>     </a:t>
            </a:r>
            <a:r>
              <a:rPr lang="en-US" altLang="zh-TW" dirty="0" smtClean="0">
                <a:latin typeface="+mj-ea"/>
              </a:rPr>
              <a:t>(</a:t>
            </a:r>
            <a:r>
              <a:rPr lang="zh-TW" altLang="en-US" dirty="0">
                <a:latin typeface="+mj-ea"/>
              </a:rPr>
              <a:t>表示分布無差別</a:t>
            </a:r>
            <a:r>
              <a:rPr lang="en-US" altLang="zh-TW" dirty="0">
                <a:latin typeface="+mj-ea"/>
              </a:rPr>
              <a:t>)</a:t>
            </a:r>
          </a:p>
          <a:p>
            <a:endParaRPr lang="en-US" altLang="zh-TW" dirty="0" smtClean="0"/>
          </a:p>
        </p:txBody>
      </p:sp>
      <p:sp>
        <p:nvSpPr>
          <p:cNvPr id="20" name="文字方塊 19"/>
          <p:cNvSpPr txBox="1"/>
          <p:nvPr/>
        </p:nvSpPr>
        <p:spPr>
          <a:xfrm>
            <a:off x="854446" y="4557551"/>
            <a:ext cx="36470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+mj-ea"/>
              </a:rPr>
              <a:t>「債</a:t>
            </a:r>
            <a:r>
              <a:rPr lang="zh-TW" altLang="en-US" dirty="0" smtClean="0">
                <a:latin typeface="+mj-ea"/>
              </a:rPr>
              <a:t>」</a:t>
            </a:r>
            <a:r>
              <a:rPr lang="en-US" altLang="zh-TW" dirty="0" smtClean="0">
                <a:latin typeface="+mj-ea"/>
              </a:rPr>
              <a:t>PTT</a:t>
            </a:r>
            <a:r>
              <a:rPr lang="zh-TW" altLang="en-US" dirty="0" smtClean="0">
                <a:latin typeface="+mj-ea"/>
              </a:rPr>
              <a:t>留言</a:t>
            </a:r>
            <a:r>
              <a:rPr lang="zh-TW" altLang="en-US" b="1" dirty="0" smtClean="0">
                <a:latin typeface="+mj-ea"/>
              </a:rPr>
              <a:t>增加</a:t>
            </a:r>
            <a:r>
              <a:rPr lang="zh-TW" altLang="en-US" dirty="0" smtClean="0">
                <a:latin typeface="+mj-ea"/>
              </a:rPr>
              <a:t>時折溢價差</a:t>
            </a:r>
            <a:endParaRPr lang="en-US" altLang="zh-TW" dirty="0" smtClean="0">
              <a:latin typeface="+mj-ea"/>
            </a:endParaRPr>
          </a:p>
          <a:p>
            <a:r>
              <a:rPr lang="zh-TW" altLang="en-US" dirty="0" smtClean="0">
                <a:latin typeface="+mj-ea"/>
              </a:rPr>
              <a:t>       平均</a:t>
            </a:r>
            <a:r>
              <a:rPr lang="zh-TW" altLang="en-US" dirty="0">
                <a:latin typeface="+mj-ea"/>
              </a:rPr>
              <a:t>和中</a:t>
            </a:r>
            <a:r>
              <a:rPr lang="zh-TW" altLang="en-US" dirty="0" smtClean="0">
                <a:latin typeface="+mj-ea"/>
              </a:rPr>
              <a:t>位數</a:t>
            </a:r>
            <a:r>
              <a:rPr lang="zh-TW" altLang="en-US" b="1" dirty="0" smtClean="0">
                <a:latin typeface="+mj-ea"/>
              </a:rPr>
              <a:t>細微增加</a:t>
            </a:r>
            <a:endParaRPr lang="en-US" altLang="zh-TW" b="1" dirty="0" smtClean="0">
              <a:latin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sz="800" b="1" dirty="0" smtClean="0"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+mj-ea"/>
              </a:rPr>
              <a:t>統計檢定</a:t>
            </a:r>
            <a:r>
              <a:rPr lang="zh-TW" altLang="en-US" dirty="0" smtClean="0">
                <a:latin typeface="+mj-ea"/>
              </a:rPr>
              <a:t>效果</a:t>
            </a:r>
            <a:r>
              <a:rPr lang="zh-TW" altLang="en-US" b="1" dirty="0">
                <a:latin typeface="+mj-ea"/>
              </a:rPr>
              <a:t>不</a:t>
            </a:r>
            <a:r>
              <a:rPr lang="zh-TW" altLang="en-US" b="1" dirty="0" smtClean="0">
                <a:latin typeface="+mj-ea"/>
              </a:rPr>
              <a:t>明顯</a:t>
            </a:r>
            <a:endParaRPr lang="en-US" altLang="zh-TW" b="1" dirty="0" smtClean="0">
              <a:latin typeface="+mj-ea"/>
            </a:endParaRPr>
          </a:p>
          <a:p>
            <a:r>
              <a:rPr lang="en-US" altLang="zh-TW" dirty="0" smtClean="0">
                <a:latin typeface="+mj-ea"/>
              </a:rPr>
              <a:t>     (</a:t>
            </a:r>
            <a:r>
              <a:rPr lang="zh-TW" altLang="en-US" dirty="0" smtClean="0">
                <a:latin typeface="+mj-ea"/>
              </a:rPr>
              <a:t>表示分布無差別</a:t>
            </a:r>
            <a:r>
              <a:rPr lang="en-US" altLang="zh-TW" dirty="0" smtClean="0">
                <a:latin typeface="+mj-ea"/>
              </a:rPr>
              <a:t>)</a:t>
            </a:r>
            <a:endParaRPr lang="en-US" altLang="zh-TW" dirty="0">
              <a:latin typeface="+mj-ea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54446" y="2047706"/>
            <a:ext cx="478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accent1">
                    <a:lumMod val="50000"/>
                  </a:schemeClr>
                </a:solidFill>
                <a:latin typeface="+mj-ea"/>
              </a:rPr>
              <a:t>PTT</a:t>
            </a:r>
            <a:r>
              <a:rPr lang="zh-TW" altLang="en-US" b="1" dirty="0" smtClean="0">
                <a:solidFill>
                  <a:schemeClr val="accent1">
                    <a:lumMod val="50000"/>
                  </a:schemeClr>
                </a:solidFill>
                <a:latin typeface="+mj-ea"/>
              </a:rPr>
              <a:t>留言對折溢價影響稍顯高於網路新聞</a:t>
            </a:r>
            <a:endParaRPr lang="en-US" altLang="zh-TW" b="1" dirty="0" smtClean="0">
              <a:solidFill>
                <a:schemeClr val="accent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6072367" y="3423657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圓角矩形 21"/>
          <p:cNvSpPr/>
          <p:nvPr/>
        </p:nvSpPr>
        <p:spPr>
          <a:xfrm>
            <a:off x="7171062" y="3419413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圓角矩形 22"/>
          <p:cNvSpPr/>
          <p:nvPr/>
        </p:nvSpPr>
        <p:spPr>
          <a:xfrm>
            <a:off x="8223457" y="3423876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圓角矩形 23"/>
          <p:cNvSpPr/>
          <p:nvPr/>
        </p:nvSpPr>
        <p:spPr>
          <a:xfrm>
            <a:off x="9287708" y="3418983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圓角矩形 24"/>
          <p:cNvSpPr/>
          <p:nvPr/>
        </p:nvSpPr>
        <p:spPr>
          <a:xfrm>
            <a:off x="10343377" y="3423547"/>
            <a:ext cx="839138" cy="40987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6111971" y="5618348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角矩形 26"/>
          <p:cNvSpPr/>
          <p:nvPr/>
        </p:nvSpPr>
        <p:spPr>
          <a:xfrm>
            <a:off x="7149938" y="5614104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圓角矩形 27"/>
          <p:cNvSpPr/>
          <p:nvPr/>
        </p:nvSpPr>
        <p:spPr>
          <a:xfrm>
            <a:off x="8238009" y="5618567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圓角矩形 28"/>
          <p:cNvSpPr/>
          <p:nvPr/>
        </p:nvSpPr>
        <p:spPr>
          <a:xfrm>
            <a:off x="9277208" y="5613674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29"/>
          <p:cNvSpPr/>
          <p:nvPr/>
        </p:nvSpPr>
        <p:spPr>
          <a:xfrm>
            <a:off x="10320084" y="5618238"/>
            <a:ext cx="839138" cy="40987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72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2" grpId="0" animBg="1"/>
      <p:bldP spid="22" grpId="1" animBg="1"/>
      <p:bldP spid="23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9" grpId="0" animBg="1"/>
      <p:bldP spid="29" grpId="1" animBg="1"/>
      <p:bldP spid="30" grpId="0" animBg="1"/>
      <p:bldP spid="3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1095135" y="2471352"/>
            <a:ext cx="10194324" cy="308918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若觀察平均值和中位數的變化，新聞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數量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提高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量的效果</a:t>
            </a:r>
            <a:endParaRPr lang="en-US" altLang="zh-TW" sz="2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非股息相關新聞對交易量影響相較股息相關新聞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新聞數量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對增強折溢價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無明顯的效果</a:t>
            </a: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債券相關</a:t>
            </a: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PTT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留言數增加對債券類</a:t>
            </a: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ETF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影響相較債券相關新聞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  <a:endParaRPr lang="en-US" altLang="zh-TW" sz="2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16</a:t>
            </a:fld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4507454" y="723090"/>
            <a:ext cx="3177093" cy="1042942"/>
            <a:chOff x="645607" y="455658"/>
            <a:chExt cx="3177093" cy="1042942"/>
          </a:xfrm>
        </p:grpSpPr>
        <p:sp>
          <p:nvSpPr>
            <p:cNvPr id="7" name="圓角矩形 6"/>
            <p:cNvSpPr/>
            <p:nvPr/>
          </p:nvSpPr>
          <p:spPr>
            <a:xfrm>
              <a:off x="645607" y="455658"/>
              <a:ext cx="2667000" cy="747711"/>
            </a:xfrm>
            <a:prstGeom prst="roundRect">
              <a:avLst/>
            </a:prstGeom>
            <a:solidFill>
              <a:srgbClr val="E95D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838200" y="534988"/>
              <a:ext cx="2984500" cy="963612"/>
            </a:xfrm>
            <a:prstGeom prst="roundRect">
              <a:avLst/>
            </a:prstGeom>
            <a:solidFill>
              <a:srgbClr val="006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b="1" dirty="0" smtClean="0"/>
                <a:t>研究</a:t>
              </a:r>
              <a:r>
                <a:rPr lang="zh-TW" altLang="en-US" sz="4400" b="1" dirty="0" smtClean="0"/>
                <a:t>總</a:t>
              </a:r>
              <a:r>
                <a:rPr lang="zh-TW" altLang="en-US" sz="4400" b="1" dirty="0"/>
                <a:t>結</a:t>
              </a:r>
              <a:endParaRPr lang="zh-TW" altLang="en-US" sz="4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8628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17</a:t>
            </a:fld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857603" y="742648"/>
            <a:ext cx="10571729" cy="5003830"/>
            <a:chOff x="838200" y="542928"/>
            <a:chExt cx="10571729" cy="5003830"/>
          </a:xfrm>
        </p:grpSpPr>
        <p:sp>
          <p:nvSpPr>
            <p:cNvPr id="7" name="圓角矩形 6"/>
            <p:cNvSpPr/>
            <p:nvPr/>
          </p:nvSpPr>
          <p:spPr>
            <a:xfrm>
              <a:off x="838200" y="1093789"/>
              <a:ext cx="10571729" cy="4452969"/>
            </a:xfrm>
            <a:prstGeom prst="roundRect">
              <a:avLst/>
            </a:prstGeom>
            <a:noFill/>
            <a:ln w="19050">
              <a:solidFill>
                <a:srgbClr val="008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8" name="群組 7"/>
            <p:cNvGrpSpPr/>
            <p:nvPr/>
          </p:nvGrpSpPr>
          <p:grpSpPr>
            <a:xfrm>
              <a:off x="1701800" y="542928"/>
              <a:ext cx="2984501" cy="1234862"/>
              <a:chOff x="774700" y="325651"/>
              <a:chExt cx="2984501" cy="1234862"/>
            </a:xfrm>
          </p:grpSpPr>
          <p:sp>
            <p:nvSpPr>
              <p:cNvPr id="9" name="圓角矩形 8"/>
              <p:cNvSpPr/>
              <p:nvPr/>
            </p:nvSpPr>
            <p:spPr>
              <a:xfrm>
                <a:off x="2019301" y="1048175"/>
                <a:ext cx="1739900" cy="512338"/>
              </a:xfrm>
              <a:prstGeom prst="roundRect">
                <a:avLst/>
              </a:prstGeom>
              <a:solidFill>
                <a:srgbClr val="E95D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0" name="群組 9"/>
              <p:cNvGrpSpPr/>
              <p:nvPr/>
            </p:nvGrpSpPr>
            <p:grpSpPr>
              <a:xfrm>
                <a:off x="774700" y="325651"/>
                <a:ext cx="2984500" cy="1027323"/>
                <a:chOff x="838200" y="471277"/>
                <a:chExt cx="2984500" cy="1027323"/>
              </a:xfrm>
            </p:grpSpPr>
            <p:sp>
              <p:nvSpPr>
                <p:cNvPr id="11" name="圓角矩形 10"/>
                <p:cNvSpPr/>
                <p:nvPr/>
              </p:nvSpPr>
              <p:spPr>
                <a:xfrm>
                  <a:off x="838200" y="471277"/>
                  <a:ext cx="1244602" cy="512338"/>
                </a:xfrm>
                <a:prstGeom prst="roundRect">
                  <a:avLst/>
                </a:prstGeom>
                <a:solidFill>
                  <a:srgbClr val="E95D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" name="圓角矩形 11"/>
                <p:cNvSpPr/>
                <p:nvPr/>
              </p:nvSpPr>
              <p:spPr>
                <a:xfrm>
                  <a:off x="838200" y="534988"/>
                  <a:ext cx="2984500" cy="963612"/>
                </a:xfrm>
                <a:prstGeom prst="roundRect">
                  <a:avLst/>
                </a:prstGeom>
                <a:solidFill>
                  <a:srgbClr val="0062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4400" b="1" dirty="0" smtClean="0"/>
                    <a:t>未來展望</a:t>
                  </a:r>
                  <a:endParaRPr lang="zh-TW" altLang="en-US" sz="4400" b="1" dirty="0"/>
                </a:p>
              </p:txBody>
            </p:sp>
          </p:grpSp>
        </p:grpSp>
      </p:grpSp>
      <p:sp>
        <p:nvSpPr>
          <p:cNvPr id="13" name="內容版面配置區 3"/>
          <p:cNvSpPr>
            <a:spLocks noGrp="1"/>
          </p:cNvSpPr>
          <p:nvPr>
            <p:ph idx="1"/>
          </p:nvPr>
        </p:nvSpPr>
        <p:spPr>
          <a:xfrm>
            <a:off x="1470202" y="2624531"/>
            <a:ext cx="9251597" cy="30217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增加對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PTT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的研究，延長時間區間，增加標的等。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待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挖掘更多關鍵字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中國、日本、半導體、網紅名字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針對其他類型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ETF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225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B0745-DD1B-47AD-8D1A-00C0354EDCC3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4" name="標題 3"/>
          <p:cNvSpPr txBox="1">
            <a:spLocks noGrp="1"/>
          </p:cNvSpPr>
          <p:nvPr>
            <p:ph type="title"/>
          </p:nvPr>
        </p:nvSpPr>
        <p:spPr>
          <a:xfrm>
            <a:off x="914400" y="3105835"/>
            <a:ext cx="1036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0" dirty="0" smtClean="0">
                <a:solidFill>
                  <a:schemeClr val="bg1"/>
                </a:solidFill>
                <a:latin typeface="+mn-ea"/>
                <a:ea typeface="Noto Sans CJK TC Black"/>
                <a:cs typeface="Times New Roman" panose="02020603050405020304" pitchFamily="18" charset="0"/>
              </a:rPr>
              <a:t>ETF</a:t>
            </a:r>
            <a:r>
              <a:rPr lang="zh-TW" altLang="en-US" b="0" dirty="0" smtClean="0">
                <a:latin typeface="+mn-ea"/>
                <a:ea typeface="Noto Sans CJK TC Black"/>
                <a:cs typeface="Times New Roman" panose="02020603050405020304" pitchFamily="18" charset="0"/>
              </a:rPr>
              <a:t>配息預測</a:t>
            </a:r>
            <a:endParaRPr lang="zh-TW" altLang="en-US" b="0" dirty="0">
              <a:solidFill>
                <a:schemeClr val="bg1"/>
              </a:solidFill>
              <a:latin typeface="+mn-ea"/>
              <a:ea typeface="Noto Sans CJK TC Black"/>
            </a:endParaRPr>
          </a:p>
        </p:txBody>
      </p:sp>
    </p:spTree>
    <p:extLst>
      <p:ext uri="{BB962C8B-B14F-4D97-AF65-F5344CB8AC3E}">
        <p14:creationId xmlns:p14="http://schemas.microsoft.com/office/powerpoint/2010/main" val="30511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1032984" y="2191459"/>
            <a:ext cx="10126032" cy="332608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評價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日前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透過與上個評價日期間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成分股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配息金額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狀況來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ETF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配息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金額。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+mj-ea"/>
              </a:rPr>
              <a:t>結果</a:t>
            </a:r>
            <a:r>
              <a:rPr lang="en-US" altLang="zh-TW" dirty="0" smtClean="0">
                <a:solidFill>
                  <a:schemeClr val="accent1">
                    <a:lumMod val="50000"/>
                  </a:schemeClr>
                </a:solidFill>
                <a:latin typeface="+mj-ea"/>
              </a:rPr>
              <a:t>: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+mj-ea"/>
              </a:rPr>
              <a:t> 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股利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所得和資本利得與實際配息金額</a:t>
            </a:r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相關性低</a:t>
            </a:r>
            <a:endParaRPr lang="en-US" altLang="zh-TW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預測配息金額來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提早準備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高配息所可能帶來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的投資人買氣。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19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385230" y="359847"/>
            <a:ext cx="11396139" cy="5619994"/>
            <a:chOff x="838200" y="763588"/>
            <a:chExt cx="10571729" cy="5091112"/>
          </a:xfrm>
        </p:grpSpPr>
        <p:sp>
          <p:nvSpPr>
            <p:cNvPr id="6" name="圓角矩形 5"/>
            <p:cNvSpPr/>
            <p:nvPr/>
          </p:nvSpPr>
          <p:spPr>
            <a:xfrm>
              <a:off x="838200" y="1093789"/>
              <a:ext cx="10571729" cy="4760911"/>
            </a:xfrm>
            <a:prstGeom prst="roundRect">
              <a:avLst/>
            </a:prstGeom>
            <a:noFill/>
            <a:ln w="19050">
              <a:solidFill>
                <a:srgbClr val="008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7" name="群組 6"/>
            <p:cNvGrpSpPr/>
            <p:nvPr/>
          </p:nvGrpSpPr>
          <p:grpSpPr>
            <a:xfrm>
              <a:off x="1193800" y="763588"/>
              <a:ext cx="3302000" cy="1065212"/>
              <a:chOff x="838200" y="534988"/>
              <a:chExt cx="3302000" cy="1065212"/>
            </a:xfrm>
          </p:grpSpPr>
          <p:sp>
            <p:nvSpPr>
              <p:cNvPr id="8" name="圓角矩形 7"/>
              <p:cNvSpPr/>
              <p:nvPr/>
            </p:nvSpPr>
            <p:spPr>
              <a:xfrm>
                <a:off x="1473200" y="852489"/>
                <a:ext cx="2667000" cy="747711"/>
              </a:xfrm>
              <a:prstGeom prst="roundRect">
                <a:avLst/>
              </a:prstGeom>
              <a:solidFill>
                <a:srgbClr val="E95D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圓角矩形 8"/>
              <p:cNvSpPr/>
              <p:nvPr/>
            </p:nvSpPr>
            <p:spPr>
              <a:xfrm>
                <a:off x="838200" y="534988"/>
                <a:ext cx="2984500" cy="963612"/>
              </a:xfrm>
              <a:prstGeom prst="roundRect">
                <a:avLst/>
              </a:prstGeom>
              <a:solidFill>
                <a:srgbClr val="0062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4400" b="1" dirty="0" smtClean="0"/>
                  <a:t>研究</a:t>
                </a:r>
                <a:r>
                  <a:rPr lang="zh-TW" altLang="en-US" sz="4400" b="1" dirty="0"/>
                  <a:t>概要</a:t>
                </a:r>
                <a:endParaRPr lang="zh-TW" altLang="en-US" sz="4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950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圓角矩形 13"/>
          <p:cNvSpPr/>
          <p:nvPr/>
        </p:nvSpPr>
        <p:spPr>
          <a:xfrm>
            <a:off x="827866" y="3479800"/>
            <a:ext cx="10534316" cy="92166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827866" y="4591964"/>
            <a:ext cx="10534316" cy="121571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825914" y="1993900"/>
            <a:ext cx="10534316" cy="1295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33500" y="2184400"/>
            <a:ext cx="6401830" cy="36232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 smtClean="0">
                <a:latin typeface="Arial Narrow" panose="020B0606020202030204" pitchFamily="34" charset="0"/>
                <a:ea typeface="+mj-ea"/>
              </a:rPr>
              <a:t>1.  </a:t>
            </a:r>
            <a:r>
              <a:rPr lang="zh-TW" altLang="en-US" dirty="0" smtClean="0">
                <a:latin typeface="+mj-ea"/>
                <a:ea typeface="+mj-ea"/>
              </a:rPr>
              <a:t>新聞及</a:t>
            </a:r>
            <a:r>
              <a:rPr lang="en-US" altLang="zh-TW" dirty="0" smtClean="0">
                <a:latin typeface="+mj-ea"/>
                <a:ea typeface="+mj-ea"/>
              </a:rPr>
              <a:t>PTT</a:t>
            </a:r>
            <a:r>
              <a:rPr lang="zh-TW" altLang="en-US" dirty="0" smtClean="0">
                <a:latin typeface="+mj-ea"/>
                <a:ea typeface="+mj-ea"/>
              </a:rPr>
              <a:t>數量對</a:t>
            </a:r>
            <a:r>
              <a:rPr lang="en-US" altLang="zh-TW" dirty="0" smtClean="0">
                <a:latin typeface="+mj-ea"/>
                <a:ea typeface="+mj-ea"/>
              </a:rPr>
              <a:t>ETF</a:t>
            </a:r>
            <a:r>
              <a:rPr lang="zh-TW" altLang="en-US" dirty="0" smtClean="0">
                <a:latin typeface="+mj-ea"/>
                <a:ea typeface="+mj-ea"/>
              </a:rPr>
              <a:t>影響</a:t>
            </a:r>
            <a:endParaRPr lang="en-US" altLang="zh-TW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b="1" dirty="0" smtClean="0">
                <a:latin typeface="Arial Narrow" panose="020B0606020202030204" pitchFamily="34" charset="0"/>
                <a:ea typeface="+mj-ea"/>
              </a:rPr>
              <a:t>2.  </a:t>
            </a:r>
            <a:r>
              <a:rPr lang="en-US" altLang="zh-TW" dirty="0" smtClean="0">
                <a:latin typeface="+mj-ea"/>
                <a:ea typeface="+mj-ea"/>
              </a:rPr>
              <a:t>ETF</a:t>
            </a:r>
            <a:r>
              <a:rPr lang="zh-TW" altLang="en-US" dirty="0" smtClean="0">
                <a:latin typeface="+mj-ea"/>
                <a:ea typeface="+mj-ea"/>
              </a:rPr>
              <a:t>配息趨勢</a:t>
            </a:r>
            <a:r>
              <a:rPr lang="zh-TW" altLang="en-US" dirty="0" smtClean="0">
                <a:latin typeface="+mj-ea"/>
              </a:rPr>
              <a:t>預測</a:t>
            </a:r>
            <a:endParaRPr lang="en-US" altLang="zh-TW" dirty="0" smtClean="0">
              <a:latin typeface="+mj-ea"/>
            </a:endParaRPr>
          </a:p>
          <a:p>
            <a:pPr marL="0" indent="0">
              <a:buNone/>
            </a:pPr>
            <a:endParaRPr lang="en-US" altLang="zh-TW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b="1" dirty="0" smtClean="0">
                <a:latin typeface="Arial Narrow" panose="020B0606020202030204" pitchFamily="34" charset="0"/>
                <a:ea typeface="+mj-ea"/>
                <a:cs typeface="Times New Roman" panose="02020603050405020304" pitchFamily="18" charset="0"/>
              </a:rPr>
              <a:t>3.  </a:t>
            </a:r>
            <a:r>
              <a:rPr lang="zh-TW" altLang="en-US" dirty="0" smtClean="0">
                <a:latin typeface="+mj-ea"/>
                <a:ea typeface="+mj-ea"/>
                <a:cs typeface="Times New Roman" panose="02020603050405020304" pitchFamily="18" charset="0"/>
              </a:rPr>
              <a:t>國際新聞事件對</a:t>
            </a:r>
            <a:r>
              <a:rPr lang="zh-TW" altLang="en-US" dirty="0">
                <a:latin typeface="+mj-ea"/>
                <a:ea typeface="+mj-ea"/>
                <a:cs typeface="Times New Roman" panose="02020603050405020304" pitchFamily="18" charset="0"/>
              </a:rPr>
              <a:t>期貨波動度</a:t>
            </a:r>
            <a:r>
              <a:rPr lang="zh-TW" altLang="en-US" dirty="0" smtClean="0">
                <a:latin typeface="+mj-ea"/>
                <a:ea typeface="+mj-ea"/>
                <a:cs typeface="Times New Roman" panose="02020603050405020304" pitchFamily="18" charset="0"/>
              </a:rPr>
              <a:t>影響</a:t>
            </a:r>
            <a:endParaRPr lang="en-US" altLang="zh-TW" dirty="0" smtClean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dirty="0" smtClean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b="1" dirty="0" smtClean="0">
                <a:latin typeface="Arial Narrow" panose="020B0606020202030204" pitchFamily="34" charset="0"/>
                <a:cs typeface="Arial" panose="020B0604020202020204" pitchFamily="34" charset="0"/>
              </a:rPr>
              <a:t>4.  </a:t>
            </a:r>
            <a:r>
              <a:rPr lang="en-US" altLang="zh-TW" dirty="0" smtClean="0">
                <a:latin typeface="+mj-ea"/>
              </a:rPr>
              <a:t>ETF</a:t>
            </a:r>
            <a:r>
              <a:rPr lang="zh-TW" altLang="en-US" dirty="0">
                <a:latin typeface="+mj-ea"/>
              </a:rPr>
              <a:t>分群</a:t>
            </a:r>
            <a:r>
              <a:rPr lang="zh-TW" altLang="en-US" dirty="0" smtClean="0">
                <a:latin typeface="+mj-ea"/>
              </a:rPr>
              <a:t>結果</a:t>
            </a:r>
            <a:endParaRPr lang="en-US" altLang="zh-TW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b="1" dirty="0" smtClean="0">
                <a:latin typeface="Arial Narrow" panose="020B0606020202030204" pitchFamily="34" charset="0"/>
                <a:ea typeface="+mj-ea"/>
                <a:cs typeface="Times New Roman" panose="02020603050405020304" pitchFamily="18" charset="0"/>
              </a:rPr>
              <a:t>5.  </a:t>
            </a:r>
            <a:r>
              <a:rPr lang="zh-TW" altLang="en-US" dirty="0" smtClean="0">
                <a:latin typeface="+mj-ea"/>
                <a:ea typeface="+mj-ea"/>
              </a:rPr>
              <a:t>換</a:t>
            </a:r>
            <a:r>
              <a:rPr lang="zh-TW" altLang="en-US" dirty="0" smtClean="0">
                <a:latin typeface="+mj-ea"/>
                <a:ea typeface="+mj-ea"/>
              </a:rPr>
              <a:t>股資料</a:t>
            </a:r>
            <a:r>
              <a:rPr lang="zh-TW" altLang="en-US" dirty="0" smtClean="0">
                <a:latin typeface="+mj-ea"/>
                <a:ea typeface="+mj-ea"/>
              </a:rPr>
              <a:t>整理</a:t>
            </a:r>
            <a:endParaRPr lang="en-US" altLang="zh-TW" dirty="0" smtClean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2</a:t>
            </a:fld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3901998" y="434121"/>
            <a:ext cx="4386052" cy="1169986"/>
            <a:chOff x="778689" y="417514"/>
            <a:chExt cx="3106286" cy="1182686"/>
          </a:xfrm>
        </p:grpSpPr>
        <p:sp>
          <p:nvSpPr>
            <p:cNvPr id="10" name="圓角矩形 9"/>
            <p:cNvSpPr/>
            <p:nvPr/>
          </p:nvSpPr>
          <p:spPr>
            <a:xfrm>
              <a:off x="778689" y="417514"/>
              <a:ext cx="3106286" cy="1182686"/>
            </a:xfrm>
            <a:prstGeom prst="roundRect">
              <a:avLst/>
            </a:prstGeom>
            <a:solidFill>
              <a:srgbClr val="E95D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838200" y="468314"/>
              <a:ext cx="2984500" cy="1081086"/>
            </a:xfrm>
            <a:prstGeom prst="roundRect">
              <a:avLst/>
            </a:prstGeom>
            <a:solidFill>
              <a:srgbClr val="006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b="1" dirty="0" smtClean="0"/>
                <a:t>報告主題目錄</a:t>
              </a:r>
              <a:endParaRPr lang="zh-TW" altLang="en-US" sz="4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0759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7442200" cy="6223000"/>
          </a:xfrm>
          <a:prstGeom prst="rect">
            <a:avLst/>
          </a:prstGeom>
          <a:gradFill flip="none" rotWithShape="1">
            <a:gsLst>
              <a:gs pos="31000">
                <a:srgbClr val="EDF1F9"/>
              </a:gs>
              <a:gs pos="20000">
                <a:schemeClr val="accent1">
                  <a:lumMod val="20000"/>
                  <a:lumOff val="80000"/>
                </a:schemeClr>
              </a:gs>
              <a:gs pos="12000">
                <a:srgbClr val="C7D5ED"/>
              </a:gs>
              <a:gs pos="0">
                <a:schemeClr val="accent1">
                  <a:lumMod val="60000"/>
                  <a:lumOff val="40000"/>
                </a:schemeClr>
              </a:gs>
              <a:gs pos="48000">
                <a:schemeClr val="bg1"/>
              </a:gs>
              <a:gs pos="100000">
                <a:schemeClr val="bg1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731464" y="1948614"/>
            <a:ext cx="67290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光從股利所得和資本利得難預測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ETF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配息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金額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784246"/>
              </p:ext>
            </p:extLst>
          </p:nvPr>
        </p:nvGraphicFramePr>
        <p:xfrm>
          <a:off x="994610" y="3241672"/>
          <a:ext cx="10202780" cy="2933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065">
                  <a:extLst>
                    <a:ext uri="{9D8B030D-6E8A-4147-A177-3AD203B41FA5}">
                      <a16:colId xmlns:a16="http://schemas.microsoft.com/office/drawing/2014/main" val="2937711303"/>
                    </a:ext>
                  </a:extLst>
                </a:gridCol>
                <a:gridCol w="1698206">
                  <a:extLst>
                    <a:ext uri="{9D8B030D-6E8A-4147-A177-3AD203B41FA5}">
                      <a16:colId xmlns:a16="http://schemas.microsoft.com/office/drawing/2014/main" val="2262571543"/>
                    </a:ext>
                  </a:extLst>
                </a:gridCol>
                <a:gridCol w="1241852">
                  <a:extLst>
                    <a:ext uri="{9D8B030D-6E8A-4147-A177-3AD203B41FA5}">
                      <a16:colId xmlns:a16="http://schemas.microsoft.com/office/drawing/2014/main" val="1876153543"/>
                    </a:ext>
                  </a:extLst>
                </a:gridCol>
                <a:gridCol w="2390295">
                  <a:extLst>
                    <a:ext uri="{9D8B030D-6E8A-4147-A177-3AD203B41FA5}">
                      <a16:colId xmlns:a16="http://schemas.microsoft.com/office/drawing/2014/main" val="2908925008"/>
                    </a:ext>
                  </a:extLst>
                </a:gridCol>
                <a:gridCol w="1209248">
                  <a:extLst>
                    <a:ext uri="{9D8B030D-6E8A-4147-A177-3AD203B41FA5}">
                      <a16:colId xmlns:a16="http://schemas.microsoft.com/office/drawing/2014/main" val="3168678928"/>
                    </a:ext>
                  </a:extLst>
                </a:gridCol>
                <a:gridCol w="2059114">
                  <a:extLst>
                    <a:ext uri="{9D8B030D-6E8A-4147-A177-3AD203B41FA5}">
                      <a16:colId xmlns:a16="http://schemas.microsoft.com/office/drawing/2014/main" val="3044001673"/>
                    </a:ext>
                  </a:extLst>
                </a:gridCol>
              </a:tblGrid>
              <a:tr h="426223"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時間區間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股息股利所得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資本利得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股利所得</a:t>
                      </a:r>
                      <a:r>
                        <a:rPr lang="en-US" altLang="zh-TW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+</a:t>
                      </a:r>
                      <a:r>
                        <a:rPr lang="zh-TW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資本利得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評假日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實際股息分配</a:t>
                      </a:r>
                    </a:p>
                  </a:txBody>
                  <a:tcPr marL="9525" marR="9525" marT="9525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61417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2024</a:t>
                      </a:r>
                    </a:p>
                    <a:p>
                      <a:pPr algn="ctr" fontAlgn="b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03/31</a:t>
                      </a:r>
                      <a:r>
                        <a:rPr lang="en-US" altLang="zh-TW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 </a:t>
                      </a:r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– 06/28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0.145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0.935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1.081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2024-06-28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1.07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69034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2023</a:t>
                      </a:r>
                    </a:p>
                    <a:p>
                      <a:pPr algn="ctr" fontAlgn="b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12/31</a:t>
                      </a:r>
                      <a:r>
                        <a:rPr lang="en-US" altLang="zh-TW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 </a:t>
                      </a:r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– 03/31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0.048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2.458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2.506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2024-03-31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0.79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47753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2023</a:t>
                      </a:r>
                    </a:p>
                    <a:p>
                      <a:pPr algn="ctr" fontAlgn="b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09/30</a:t>
                      </a:r>
                      <a:r>
                        <a:rPr lang="en-US" altLang="zh-TW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 – </a:t>
                      </a:r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12/31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0.066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2.294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2.360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2023-12-31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0.7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031063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2023</a:t>
                      </a:r>
                    </a:p>
                    <a:p>
                      <a:pPr algn="ctr" fontAlgn="b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06/30 </a:t>
                      </a:r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–</a:t>
                      </a:r>
                      <a:r>
                        <a:rPr lang="en-US" altLang="zh-TW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 </a:t>
                      </a:r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09/30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1.507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2.619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4.1262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2023-09-30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1.2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12699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2022     2023</a:t>
                      </a:r>
                      <a:endParaRPr lang="en-US" altLang="zh-TW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  <a:p>
                      <a:pPr algn="ctr" fontAlgn="b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09/30</a:t>
                      </a:r>
                      <a:r>
                        <a:rPr lang="en-US" altLang="zh-TW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 </a:t>
                      </a:r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–</a:t>
                      </a:r>
                      <a:r>
                        <a:rPr lang="en-US" altLang="zh-TW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 </a:t>
                      </a:r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06/30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0.189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0.189</a:t>
                      </a:r>
                      <a:endParaRPr lang="en-US" altLang="zh-TW" sz="1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2023-06-30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430610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9161585" y="2839561"/>
          <a:ext cx="2022724" cy="397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478">
                  <a:extLst>
                    <a:ext uri="{9D8B030D-6E8A-4147-A177-3AD203B41FA5}">
                      <a16:colId xmlns:a16="http://schemas.microsoft.com/office/drawing/2014/main" val="2406124484"/>
                    </a:ext>
                  </a:extLst>
                </a:gridCol>
                <a:gridCol w="873246">
                  <a:extLst>
                    <a:ext uri="{9D8B030D-6E8A-4147-A177-3AD203B41FA5}">
                      <a16:colId xmlns:a16="http://schemas.microsoft.com/office/drawing/2014/main" val="3191919295"/>
                    </a:ext>
                  </a:extLst>
                </a:gridCol>
              </a:tblGrid>
              <a:tr h="39720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Cor</a:t>
                      </a:r>
                      <a:r>
                        <a:rPr lang="en-US" altLang="zh-TW" sz="1800" b="0" baseline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relation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0.130</a:t>
                      </a:r>
                      <a:endParaRPr lang="zh-TW" altLang="en-US" sz="18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553788"/>
                  </a:ext>
                </a:extLst>
              </a:tr>
            </a:tbl>
          </a:graphicData>
        </a:graphic>
      </p:graphicFrame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20</a:t>
            </a:fld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1033729" y="381041"/>
            <a:ext cx="9060765" cy="1204384"/>
            <a:chOff x="5864833" y="276642"/>
            <a:chExt cx="9060765" cy="1485542"/>
          </a:xfrm>
        </p:grpSpPr>
        <p:sp>
          <p:nvSpPr>
            <p:cNvPr id="10" name="圓角矩形 9"/>
            <p:cNvSpPr/>
            <p:nvPr/>
          </p:nvSpPr>
          <p:spPr>
            <a:xfrm>
              <a:off x="6573867" y="276642"/>
              <a:ext cx="8351731" cy="1240181"/>
            </a:xfrm>
            <a:prstGeom prst="roundRect">
              <a:avLst/>
            </a:prstGeom>
            <a:solidFill>
              <a:srgbClr val="E95D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b="1" dirty="0" smtClean="0"/>
                <a:t>股利所得、資本利得與實際配息關係</a:t>
              </a:r>
              <a:endParaRPr lang="zh-TW" altLang="en-US" sz="3600" b="1" dirty="0"/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5864833" y="1094454"/>
              <a:ext cx="1104900" cy="667730"/>
            </a:xfrm>
            <a:prstGeom prst="roundRect">
              <a:avLst/>
            </a:prstGeom>
            <a:solidFill>
              <a:srgbClr val="006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 smtClean="0"/>
                <a:t>過程</a:t>
              </a:r>
              <a:endParaRPr lang="zh-TW" altLang="en-US" sz="2800" b="1" dirty="0"/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9286674" y="2520576"/>
            <a:ext cx="195884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TW" altLang="en-US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*兩者之間相關性低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1033729" y="2733892"/>
            <a:ext cx="2582100" cy="465629"/>
            <a:chOff x="1016600" y="2159000"/>
            <a:chExt cx="2582100" cy="427988"/>
          </a:xfrm>
        </p:grpSpPr>
        <p:sp>
          <p:nvSpPr>
            <p:cNvPr id="14" name="圓角矩形 13"/>
            <p:cNvSpPr/>
            <p:nvPr/>
          </p:nvSpPr>
          <p:spPr>
            <a:xfrm>
              <a:off x="1016600" y="2159000"/>
              <a:ext cx="705107" cy="425999"/>
            </a:xfrm>
            <a:prstGeom prst="roundRect">
              <a:avLst/>
            </a:prstGeom>
            <a:solidFill>
              <a:srgbClr val="E95D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/>
                <a:t>範例</a:t>
              </a:r>
              <a:endParaRPr lang="zh-TW" altLang="en-US" b="1" dirty="0"/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1741285" y="2160989"/>
              <a:ext cx="1857415" cy="425999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Arial Narrow" panose="020B0606020202030204" pitchFamily="34" charset="0"/>
                  <a:ea typeface="+mj-ea"/>
                </a:rPr>
                <a:t>元</a:t>
              </a:r>
              <a:r>
                <a:rPr lang="zh-TW" altLang="en-US" dirty="0" smtClean="0">
                  <a:latin typeface="Arial Narrow" panose="020B0606020202030204" pitchFamily="34" charset="0"/>
                  <a:ea typeface="+mj-ea"/>
                </a:rPr>
                <a:t>大高股息</a:t>
              </a:r>
              <a:r>
                <a:rPr lang="en-US" altLang="zh-TW" dirty="0" smtClean="0">
                  <a:latin typeface="Arial Narrow" panose="020B0606020202030204" pitchFamily="34" charset="0"/>
                  <a:ea typeface="+mj-ea"/>
                </a:rPr>
                <a:t>0056</a:t>
              </a:r>
              <a:endParaRPr lang="zh-TW" altLang="en-US" dirty="0">
                <a:latin typeface="Arial Narrow" panose="020B0606020202030204" pitchFamily="34" charset="0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581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 flipH="1">
            <a:off x="2959100" y="0"/>
            <a:ext cx="9232900" cy="6223000"/>
          </a:xfrm>
          <a:prstGeom prst="rect">
            <a:avLst/>
          </a:prstGeom>
          <a:gradFill flip="none" rotWithShape="1">
            <a:gsLst>
              <a:gs pos="31000">
                <a:srgbClr val="EDF1F9"/>
              </a:gs>
              <a:gs pos="20000">
                <a:schemeClr val="accent1">
                  <a:lumMod val="20000"/>
                  <a:lumOff val="80000"/>
                </a:schemeClr>
              </a:gs>
              <a:gs pos="12000">
                <a:srgbClr val="C7D5ED"/>
              </a:gs>
              <a:gs pos="0">
                <a:schemeClr val="accent1">
                  <a:lumMod val="60000"/>
                  <a:lumOff val="40000"/>
                </a:schemeClr>
              </a:gs>
              <a:gs pos="48000">
                <a:schemeClr val="bg1"/>
              </a:gs>
              <a:gs pos="100000">
                <a:schemeClr val="bg1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1494765" y="1894814"/>
            <a:ext cx="9202471" cy="4801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每次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ETF</a:t>
            </a:r>
            <a:r>
              <a:rPr lang="zh-TW" altLang="en-US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配息分配方式都不同，也不一定與那段期間的所得有</a:t>
            </a:r>
            <a:r>
              <a:rPr lang="zh-TW" altLang="en-US" sz="24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關聯</a:t>
            </a:r>
            <a:endParaRPr lang="en-US" altLang="zh-TW" sz="2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251672"/>
              </p:ext>
            </p:extLst>
          </p:nvPr>
        </p:nvGraphicFramePr>
        <p:xfrm>
          <a:off x="5494546" y="2598844"/>
          <a:ext cx="6267450" cy="2686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0230">
                  <a:extLst>
                    <a:ext uri="{9D8B030D-6E8A-4147-A177-3AD203B41FA5}">
                      <a16:colId xmlns:a16="http://schemas.microsoft.com/office/drawing/2014/main" val="2105126643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1286612100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3709415944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485175592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906551200"/>
                    </a:ext>
                  </a:extLst>
                </a:gridCol>
              </a:tblGrid>
              <a:tr h="221266"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+mj-ea"/>
                          <a:ea typeface="+mj-ea"/>
                        </a:rPr>
                        <a:t>4</a:t>
                      </a:r>
                      <a:r>
                        <a:rPr lang="zh-TW" altLang="en-US" b="1" dirty="0" smtClean="0">
                          <a:latin typeface="+mj-ea"/>
                          <a:ea typeface="+mj-ea"/>
                        </a:rPr>
                        <a:t>月</a:t>
                      </a:r>
                      <a:r>
                        <a:rPr lang="en-US" altLang="zh-TW" b="1" dirty="0" smtClean="0">
                          <a:latin typeface="+mj-ea"/>
                          <a:ea typeface="+mj-ea"/>
                        </a:rPr>
                        <a:t>30</a:t>
                      </a:r>
                      <a:r>
                        <a:rPr lang="zh-TW" altLang="en-US" b="1" dirty="0" smtClean="0">
                          <a:latin typeface="+mj-ea"/>
                          <a:ea typeface="+mj-ea"/>
                        </a:rPr>
                        <a:t>日</a:t>
                      </a:r>
                      <a:endParaRPr lang="zh-TW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+mj-ea"/>
                          <a:ea typeface="+mj-ea"/>
                        </a:rPr>
                        <a:t>5</a:t>
                      </a:r>
                      <a:r>
                        <a:rPr lang="zh-TW" altLang="en-US" b="1" dirty="0" smtClean="0">
                          <a:latin typeface="+mj-ea"/>
                          <a:ea typeface="+mj-ea"/>
                        </a:rPr>
                        <a:t>月</a:t>
                      </a:r>
                      <a:r>
                        <a:rPr lang="en-US" altLang="zh-TW" b="1" dirty="0" smtClean="0">
                          <a:latin typeface="+mj-ea"/>
                          <a:ea typeface="+mj-ea"/>
                        </a:rPr>
                        <a:t>31</a:t>
                      </a:r>
                      <a:r>
                        <a:rPr lang="zh-TW" altLang="en-US" b="1" dirty="0" smtClean="0">
                          <a:latin typeface="+mj-ea"/>
                          <a:ea typeface="+mj-ea"/>
                        </a:rPr>
                        <a:t>日</a:t>
                      </a:r>
                      <a:endParaRPr lang="zh-TW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+mj-ea"/>
                          <a:ea typeface="+mj-ea"/>
                        </a:rPr>
                        <a:t>6</a:t>
                      </a:r>
                      <a:r>
                        <a:rPr lang="zh-TW" altLang="en-US" b="1" dirty="0" smtClean="0">
                          <a:latin typeface="+mj-ea"/>
                          <a:ea typeface="+mj-ea"/>
                        </a:rPr>
                        <a:t>月</a:t>
                      </a:r>
                      <a:r>
                        <a:rPr lang="en-US" altLang="zh-TW" b="1" dirty="0" smtClean="0">
                          <a:latin typeface="+mj-ea"/>
                          <a:ea typeface="+mj-ea"/>
                        </a:rPr>
                        <a:t>30</a:t>
                      </a:r>
                      <a:r>
                        <a:rPr lang="zh-TW" altLang="en-US" b="1" dirty="0" smtClean="0">
                          <a:latin typeface="+mj-ea"/>
                          <a:ea typeface="+mj-ea"/>
                        </a:rPr>
                        <a:t>日</a:t>
                      </a:r>
                      <a:endParaRPr lang="zh-TW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+mj-ea"/>
                          <a:ea typeface="+mj-ea"/>
                        </a:rPr>
                        <a:t>7</a:t>
                      </a:r>
                      <a:r>
                        <a:rPr lang="zh-TW" altLang="en-US" b="1" dirty="0" smtClean="0">
                          <a:latin typeface="+mj-ea"/>
                          <a:ea typeface="+mj-ea"/>
                        </a:rPr>
                        <a:t>月</a:t>
                      </a:r>
                      <a:r>
                        <a:rPr lang="en-US" altLang="zh-TW" b="1" dirty="0" smtClean="0">
                          <a:latin typeface="+mj-ea"/>
                          <a:ea typeface="+mj-ea"/>
                        </a:rPr>
                        <a:t>31</a:t>
                      </a:r>
                      <a:r>
                        <a:rPr lang="zh-TW" altLang="en-US" b="1" dirty="0" smtClean="0">
                          <a:latin typeface="+mj-ea"/>
                          <a:ea typeface="+mj-ea"/>
                        </a:rPr>
                        <a:t>日</a:t>
                      </a:r>
                      <a:endParaRPr lang="zh-TW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728272"/>
                  </a:ext>
                </a:extLst>
              </a:tr>
              <a:tr h="471778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股利</a:t>
                      </a:r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所得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5.63%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7.12%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51.63%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82.78%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303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利息</a:t>
                      </a:r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所得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0.25%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0.20%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0.36%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0.23%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503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收益平準</a:t>
                      </a:r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金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0.00%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0.00%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0.00%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0.00%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05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已實現資本利</a:t>
                      </a:r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得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94.13%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92.68%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48.01%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16.99%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528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其他</a:t>
                      </a:r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所得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0.00%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0.00%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0.00%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0.00%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875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金額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0.16</a:t>
                      </a:r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元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0.25</a:t>
                      </a:r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元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0.16</a:t>
                      </a:r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元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0.16</a:t>
                      </a:r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元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326954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761449" y="6032762"/>
            <a:ext cx="3936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/>
              <a:t>資料來源</a:t>
            </a:r>
            <a:r>
              <a:rPr lang="en-US" altLang="zh-TW" sz="1000" dirty="0" smtClean="0"/>
              <a:t>:</a:t>
            </a:r>
            <a:r>
              <a:rPr lang="zh-TW" altLang="en-US" sz="1000" dirty="0" smtClean="0"/>
              <a:t> </a:t>
            </a:r>
            <a:r>
              <a:rPr lang="en-US" altLang="zh-TW" sz="1000" dirty="0">
                <a:hlinkClick r:id="rId3"/>
              </a:rPr>
              <a:t>https://</a:t>
            </a:r>
            <a:r>
              <a:rPr lang="en-US" altLang="zh-TW" sz="1000" dirty="0" smtClean="0">
                <a:hlinkClick r:id="rId3"/>
              </a:rPr>
              <a:t>www.twse.com.tw/zh/products/securities/etf/news.html</a:t>
            </a:r>
            <a:endParaRPr lang="en-US" altLang="zh-TW" sz="1000" b="1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191370"/>
              </p:ext>
            </p:extLst>
          </p:nvPr>
        </p:nvGraphicFramePr>
        <p:xfrm>
          <a:off x="5494547" y="5315884"/>
          <a:ext cx="6267449" cy="736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6607">
                  <a:extLst>
                    <a:ext uri="{9D8B030D-6E8A-4147-A177-3AD203B41FA5}">
                      <a16:colId xmlns:a16="http://schemas.microsoft.com/office/drawing/2014/main" val="3641563678"/>
                    </a:ext>
                  </a:extLst>
                </a:gridCol>
                <a:gridCol w="1116775">
                  <a:extLst>
                    <a:ext uri="{9D8B030D-6E8A-4147-A177-3AD203B41FA5}">
                      <a16:colId xmlns:a16="http://schemas.microsoft.com/office/drawing/2014/main" val="1429701240"/>
                    </a:ext>
                  </a:extLst>
                </a:gridCol>
                <a:gridCol w="1116775">
                  <a:extLst>
                    <a:ext uri="{9D8B030D-6E8A-4147-A177-3AD203B41FA5}">
                      <a16:colId xmlns:a16="http://schemas.microsoft.com/office/drawing/2014/main" val="1994780426"/>
                    </a:ext>
                  </a:extLst>
                </a:gridCol>
                <a:gridCol w="1092757">
                  <a:extLst>
                    <a:ext uri="{9D8B030D-6E8A-4147-A177-3AD203B41FA5}">
                      <a16:colId xmlns:a16="http://schemas.microsoft.com/office/drawing/2014/main" val="2258605408"/>
                    </a:ext>
                  </a:extLst>
                </a:gridCol>
                <a:gridCol w="1094535">
                  <a:extLst>
                    <a:ext uri="{9D8B030D-6E8A-4147-A177-3AD203B41FA5}">
                      <a16:colId xmlns:a16="http://schemas.microsoft.com/office/drawing/2014/main" val="39577624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股利所得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0.095</a:t>
                      </a:r>
                      <a:r>
                        <a:rPr lang="zh-TW" altLang="en-US" sz="1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元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</a:t>
                      </a:r>
                      <a:r>
                        <a:rPr lang="zh-TW" altLang="en-US" sz="1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元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0.008</a:t>
                      </a:r>
                      <a:r>
                        <a:rPr lang="zh-TW" alt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元</a:t>
                      </a:r>
                      <a:endParaRPr lang="en-US" altLang="zh-TW" sz="18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0.136</a:t>
                      </a:r>
                      <a:r>
                        <a:rPr lang="zh-TW" alt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元</a:t>
                      </a:r>
                      <a:endParaRPr lang="en-US" altLang="zh-TW" sz="18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42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TW" altLang="en-US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資本利得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0.375</a:t>
                      </a:r>
                      <a:r>
                        <a:rPr lang="zh-TW" alt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元</a:t>
                      </a:r>
                      <a:endParaRPr lang="en-US" altLang="zh-TW" sz="18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-</a:t>
                      </a:r>
                      <a:r>
                        <a:rPr lang="en-US" altLang="zh-TW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0.261</a:t>
                      </a:r>
                      <a:r>
                        <a:rPr lang="zh-TW" alt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元</a:t>
                      </a:r>
                      <a:endParaRPr lang="en-US" altLang="zh-TW" sz="18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0.058</a:t>
                      </a:r>
                      <a:r>
                        <a:rPr lang="zh-TW" alt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元</a:t>
                      </a:r>
                      <a:endParaRPr lang="en-US" altLang="zh-TW" sz="18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-0.776</a:t>
                      </a:r>
                      <a:r>
                        <a:rPr lang="zh-TW" alt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元</a:t>
                      </a:r>
                      <a:endParaRPr lang="en-US" altLang="zh-TW" sz="18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40177"/>
                  </a:ext>
                </a:extLst>
              </a:tr>
            </a:tbl>
          </a:graphicData>
        </a:graphic>
      </p:graphicFrame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21</a:t>
            </a:fld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558464" y="341563"/>
            <a:ext cx="6473976" cy="1204384"/>
            <a:chOff x="5864833" y="276642"/>
            <a:chExt cx="5561764" cy="1485542"/>
          </a:xfrm>
        </p:grpSpPr>
        <p:sp>
          <p:nvSpPr>
            <p:cNvPr id="9" name="圓角矩形 8"/>
            <p:cNvSpPr/>
            <p:nvPr/>
          </p:nvSpPr>
          <p:spPr>
            <a:xfrm>
              <a:off x="6573867" y="276642"/>
              <a:ext cx="4852730" cy="1240181"/>
            </a:xfrm>
            <a:prstGeom prst="roundRect">
              <a:avLst/>
            </a:prstGeom>
            <a:solidFill>
              <a:srgbClr val="E95D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b="1" dirty="0" smtClean="0"/>
                <a:t>配息金額分配來源分析</a:t>
              </a:r>
              <a:endParaRPr lang="zh-TW" altLang="en-US" sz="3600" b="1" dirty="0"/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5864833" y="1094454"/>
              <a:ext cx="1104900" cy="667730"/>
            </a:xfrm>
            <a:prstGeom prst="roundRect">
              <a:avLst/>
            </a:prstGeom>
            <a:solidFill>
              <a:srgbClr val="006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 smtClean="0"/>
                <a:t>過程</a:t>
              </a:r>
              <a:endParaRPr lang="zh-TW" altLang="en-US" sz="2800" b="1" dirty="0"/>
            </a:p>
          </p:txBody>
        </p:sp>
      </p:grpSp>
      <p:sp>
        <p:nvSpPr>
          <p:cNvPr id="15" name="圓角矩形 14"/>
          <p:cNvSpPr/>
          <p:nvPr/>
        </p:nvSpPr>
        <p:spPr>
          <a:xfrm>
            <a:off x="4404105" y="3456059"/>
            <a:ext cx="946689" cy="935841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Arial Narrow" panose="020B0606020202030204" pitchFamily="34" charset="0"/>
                <a:ea typeface="+mj-ea"/>
              </a:rPr>
              <a:t>台新</a:t>
            </a:r>
            <a:endParaRPr lang="en-US" altLang="zh-TW" b="1" dirty="0" smtClean="0">
              <a:latin typeface="Arial Narrow" panose="020B0606020202030204" pitchFamily="34" charset="0"/>
              <a:ea typeface="+mj-ea"/>
            </a:endParaRPr>
          </a:p>
          <a:p>
            <a:pPr algn="ctr"/>
            <a:r>
              <a:rPr lang="en-US" altLang="zh-TW" b="1" dirty="0" smtClean="0">
                <a:latin typeface="Arial Narrow" panose="020B0606020202030204" pitchFamily="34" charset="0"/>
                <a:ea typeface="+mj-ea"/>
              </a:rPr>
              <a:t>00936</a:t>
            </a:r>
            <a:endParaRPr lang="zh-TW" altLang="en-US" b="1" dirty="0">
              <a:latin typeface="Arial Narrow" panose="020B0606020202030204" pitchFamily="34" charset="0"/>
              <a:ea typeface="+mj-ea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4404108" y="2598844"/>
            <a:ext cx="898650" cy="885401"/>
          </a:xfrm>
          <a:prstGeom prst="roundRect">
            <a:avLst>
              <a:gd name="adj" fmla="val 50000"/>
            </a:avLst>
          </a:prstGeom>
          <a:solidFill>
            <a:srgbClr val="0062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/>
              <a:t>範例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58951" y="2401343"/>
            <a:ext cx="377405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股</a:t>
            </a:r>
            <a:r>
              <a:rPr lang="zh-TW" altLang="en-US" b="1" dirty="0" smtClean="0"/>
              <a:t>利所的 </a:t>
            </a:r>
            <a:r>
              <a:rPr lang="en-US" altLang="zh-TW" b="1" dirty="0" smtClean="0"/>
              <a:t>(</a:t>
            </a:r>
            <a:r>
              <a:rPr lang="en-US" altLang="zh-TW" b="1" dirty="0"/>
              <a:t>54C</a:t>
            </a:r>
            <a:r>
              <a:rPr lang="en-US" altLang="zh-TW" b="1" dirty="0" smtClean="0"/>
              <a:t>):</a:t>
            </a:r>
            <a:r>
              <a:rPr lang="zh-TW" altLang="en-US" b="1" dirty="0" smtClean="0"/>
              <a:t> </a:t>
            </a:r>
            <a:endParaRPr lang="en-US" altLang="zh-TW" b="1" dirty="0" smtClean="0"/>
          </a:p>
          <a:p>
            <a:r>
              <a:rPr lang="zh-TW" altLang="en-US" dirty="0" smtClean="0"/>
              <a:t>   來自</a:t>
            </a:r>
            <a:r>
              <a:rPr lang="en-US" altLang="zh-TW" dirty="0" smtClean="0"/>
              <a:t>ETF</a:t>
            </a:r>
            <a:r>
              <a:rPr lang="zh-TW" altLang="en-US" dirty="0" smtClean="0"/>
              <a:t>成分股配發股息。</a:t>
            </a:r>
            <a:endParaRPr lang="en-US" altLang="zh-TW" dirty="0" smtClean="0"/>
          </a:p>
          <a:p>
            <a:endParaRPr lang="en-US" altLang="zh-TW" sz="800" dirty="0" smtClean="0"/>
          </a:p>
          <a:p>
            <a:r>
              <a:rPr lang="zh-TW" altLang="en-US" b="1" dirty="0" smtClean="0"/>
              <a:t>境內</a:t>
            </a:r>
            <a:r>
              <a:rPr lang="zh-TW" altLang="en-US" b="1" dirty="0"/>
              <a:t>金融業利息</a:t>
            </a:r>
            <a:r>
              <a:rPr lang="zh-TW" altLang="en-US" b="1" dirty="0" smtClean="0"/>
              <a:t>所得 </a:t>
            </a:r>
            <a:r>
              <a:rPr lang="en-US" altLang="zh-TW" b="1" dirty="0" smtClean="0"/>
              <a:t>(5A):</a:t>
            </a:r>
            <a:r>
              <a:rPr lang="zh-TW" altLang="en-US" b="1" dirty="0" smtClean="0"/>
              <a:t> </a:t>
            </a:r>
            <a:endParaRPr lang="en-US" altLang="zh-TW" b="1" dirty="0" smtClean="0"/>
          </a:p>
          <a:p>
            <a:r>
              <a:rPr lang="zh-TW" altLang="en-US" dirty="0" smtClean="0"/>
              <a:t>   在銀行的</a:t>
            </a:r>
            <a:r>
              <a:rPr lang="zh-TW" altLang="en-US" dirty="0"/>
              <a:t>現金</a:t>
            </a:r>
            <a:r>
              <a:rPr lang="zh-TW" altLang="en-US" dirty="0" smtClean="0"/>
              <a:t>部位所產生的利息。</a:t>
            </a:r>
            <a:endParaRPr lang="en-US" altLang="zh-TW" dirty="0" smtClean="0"/>
          </a:p>
          <a:p>
            <a:endParaRPr lang="en-US" altLang="zh-TW" sz="800" dirty="0" smtClean="0"/>
          </a:p>
          <a:p>
            <a:r>
              <a:rPr lang="zh-TW" altLang="en-US" b="1" dirty="0"/>
              <a:t>財產交易國內所得 </a:t>
            </a:r>
            <a:r>
              <a:rPr lang="en-US" altLang="zh-TW" b="1" dirty="0"/>
              <a:t>(76W):</a:t>
            </a:r>
          </a:p>
          <a:p>
            <a:r>
              <a:rPr lang="zh-TW" altLang="en-US" dirty="0"/>
              <a:t>   成分股轉換或調整權重時</a:t>
            </a:r>
            <a:r>
              <a:rPr lang="zh-TW" altLang="en-US" dirty="0" smtClean="0"/>
              <a:t>產生的</a:t>
            </a:r>
            <a:endParaRPr lang="en-US" altLang="zh-TW" dirty="0" smtClean="0"/>
          </a:p>
          <a:p>
            <a:r>
              <a:rPr lang="zh-TW" altLang="en-US" dirty="0" smtClean="0"/>
              <a:t>   價</a:t>
            </a:r>
            <a:r>
              <a:rPr lang="zh-TW" altLang="en-US" dirty="0"/>
              <a:t>差收益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sz="800" dirty="0" smtClean="0"/>
          </a:p>
          <a:p>
            <a:r>
              <a:rPr lang="zh-TW" altLang="en-US" b="1" dirty="0"/>
              <a:t>收益平準</a:t>
            </a:r>
            <a:r>
              <a:rPr lang="zh-TW" altLang="en-US" b="1" dirty="0" smtClean="0"/>
              <a:t>金</a:t>
            </a:r>
            <a:r>
              <a:rPr lang="en-US" altLang="zh-TW" b="1" dirty="0" smtClean="0"/>
              <a:t>:</a:t>
            </a:r>
          </a:p>
          <a:p>
            <a:r>
              <a:rPr lang="zh-TW" altLang="en-US" dirty="0" smtClean="0"/>
              <a:t>   由</a:t>
            </a:r>
            <a:r>
              <a:rPr lang="zh-TW" altLang="en-US" dirty="0"/>
              <a:t>投資人</a:t>
            </a:r>
            <a:r>
              <a:rPr lang="zh-TW" altLang="en-US" dirty="0" smtClean="0"/>
              <a:t>的部分本金組成，用於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穩定配息。</a:t>
            </a:r>
            <a:endParaRPr lang="en-US" altLang="zh-TW" sz="800" dirty="0" smtClean="0"/>
          </a:p>
          <a:p>
            <a:endParaRPr lang="en-US" altLang="zh-TW" sz="800" dirty="0" smtClean="0"/>
          </a:p>
          <a:p>
            <a:r>
              <a:rPr lang="zh-TW" altLang="en-US" b="1" dirty="0"/>
              <a:t>其他</a:t>
            </a:r>
            <a:r>
              <a:rPr lang="zh-TW" altLang="en-US" b="1" dirty="0" smtClean="0"/>
              <a:t>所得</a:t>
            </a:r>
            <a:r>
              <a:rPr lang="en-US" altLang="zh-TW" b="1" dirty="0" smtClean="0"/>
              <a:t>:</a:t>
            </a:r>
            <a:endParaRPr lang="en-US" altLang="zh-TW" b="1" dirty="0"/>
          </a:p>
          <a:p>
            <a:r>
              <a:rPr lang="zh-TW" altLang="en-US" dirty="0" smtClean="0"/>
              <a:t>   非不屬於上述四種例如資本公積。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06016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1235088" y="2981748"/>
            <a:ext cx="9816757" cy="17852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+mj-ea"/>
                <a:ea typeface="+mj-ea"/>
              </a:rPr>
              <a:t>除了單個案例來看，可看將各</a:t>
            </a:r>
            <a:r>
              <a:rPr lang="en-US" altLang="zh-TW" dirty="0" smtClean="0">
                <a:latin typeface="+mj-ea"/>
                <a:ea typeface="+mj-ea"/>
              </a:rPr>
              <a:t>ETF</a:t>
            </a:r>
            <a:r>
              <a:rPr lang="zh-TW" altLang="en-US" dirty="0" smtClean="0">
                <a:latin typeface="+mj-ea"/>
                <a:ea typeface="+mj-ea"/>
              </a:rPr>
              <a:t>以投信或是經理人來分類，統計不同群組有沒有共同的配息特性。</a:t>
            </a:r>
            <a:endParaRPr lang="en-US" altLang="zh-TW" dirty="0" smtClean="0">
              <a:latin typeface="+mj-ea"/>
              <a:ea typeface="+mj-ea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22</a:t>
            </a:fld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857603" y="943064"/>
            <a:ext cx="10571729" cy="4568388"/>
            <a:chOff x="838200" y="542928"/>
            <a:chExt cx="10571729" cy="4568388"/>
          </a:xfrm>
        </p:grpSpPr>
        <p:sp>
          <p:nvSpPr>
            <p:cNvPr id="7" name="圓角矩形 6"/>
            <p:cNvSpPr/>
            <p:nvPr/>
          </p:nvSpPr>
          <p:spPr>
            <a:xfrm>
              <a:off x="838200" y="1093790"/>
              <a:ext cx="10571729" cy="4017526"/>
            </a:xfrm>
            <a:prstGeom prst="roundRect">
              <a:avLst/>
            </a:prstGeom>
            <a:noFill/>
            <a:ln w="19050">
              <a:solidFill>
                <a:srgbClr val="008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8" name="群組 7"/>
            <p:cNvGrpSpPr/>
            <p:nvPr/>
          </p:nvGrpSpPr>
          <p:grpSpPr>
            <a:xfrm>
              <a:off x="1701800" y="542928"/>
              <a:ext cx="2984501" cy="1234862"/>
              <a:chOff x="774700" y="325651"/>
              <a:chExt cx="2984501" cy="1234862"/>
            </a:xfrm>
          </p:grpSpPr>
          <p:sp>
            <p:nvSpPr>
              <p:cNvPr id="9" name="圓角矩形 8"/>
              <p:cNvSpPr/>
              <p:nvPr/>
            </p:nvSpPr>
            <p:spPr>
              <a:xfrm>
                <a:off x="2019301" y="1048175"/>
                <a:ext cx="1739900" cy="512338"/>
              </a:xfrm>
              <a:prstGeom prst="roundRect">
                <a:avLst/>
              </a:prstGeom>
              <a:solidFill>
                <a:srgbClr val="E95D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0" name="群組 9"/>
              <p:cNvGrpSpPr/>
              <p:nvPr/>
            </p:nvGrpSpPr>
            <p:grpSpPr>
              <a:xfrm>
                <a:off x="774700" y="325651"/>
                <a:ext cx="2984500" cy="1027323"/>
                <a:chOff x="838200" y="471277"/>
                <a:chExt cx="2984500" cy="1027323"/>
              </a:xfrm>
            </p:grpSpPr>
            <p:sp>
              <p:nvSpPr>
                <p:cNvPr id="11" name="圓角矩形 10"/>
                <p:cNvSpPr/>
                <p:nvPr/>
              </p:nvSpPr>
              <p:spPr>
                <a:xfrm>
                  <a:off x="838200" y="471277"/>
                  <a:ext cx="1244602" cy="512338"/>
                </a:xfrm>
                <a:prstGeom prst="roundRect">
                  <a:avLst/>
                </a:prstGeom>
                <a:solidFill>
                  <a:srgbClr val="E95D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" name="圓角矩形 11"/>
                <p:cNvSpPr/>
                <p:nvPr/>
              </p:nvSpPr>
              <p:spPr>
                <a:xfrm>
                  <a:off x="838200" y="534988"/>
                  <a:ext cx="2984500" cy="963612"/>
                </a:xfrm>
                <a:prstGeom prst="roundRect">
                  <a:avLst/>
                </a:prstGeom>
                <a:solidFill>
                  <a:srgbClr val="0062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4400" b="1" dirty="0" smtClean="0"/>
                    <a:t>未來展望</a:t>
                  </a:r>
                  <a:endParaRPr lang="zh-TW" altLang="en-US" sz="4400" b="1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1204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B0745-DD1B-47AD-8D1A-00C0354EDCC3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4" name="標題 3"/>
          <p:cNvSpPr txBox="1">
            <a:spLocks noGrp="1"/>
          </p:cNvSpPr>
          <p:nvPr>
            <p:ph type="title"/>
          </p:nvPr>
        </p:nvSpPr>
        <p:spPr>
          <a:xfrm>
            <a:off x="914400" y="3105835"/>
            <a:ext cx="1036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Noto Sans CJK TC Black"/>
                <a:cs typeface="Times New Roman" panose="02020603050405020304" pitchFamily="18" charset="0"/>
              </a:rPr>
              <a:t>國際新聞對期貨波動度影響</a:t>
            </a:r>
            <a:endParaRPr lang="zh-TW" altLang="en-US" b="0" dirty="0">
              <a:solidFill>
                <a:schemeClr val="bg1"/>
              </a:solidFill>
              <a:latin typeface="微軟正黑體" panose="020B0604030504040204" pitchFamily="34" charset="-120"/>
              <a:ea typeface="Noto Sans CJK TC Black"/>
            </a:endParaRPr>
          </a:p>
        </p:txBody>
      </p:sp>
    </p:spTree>
    <p:extLst>
      <p:ext uri="{BB962C8B-B14F-4D97-AF65-F5344CB8AC3E}">
        <p14:creationId xmlns:p14="http://schemas.microsoft.com/office/powerpoint/2010/main" val="357364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63173" y="1215189"/>
            <a:ext cx="4628826" cy="455725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24</a:t>
            </a:fld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144718" y="1147088"/>
            <a:ext cx="5047281" cy="458131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8000">
                <a:srgbClr val="FFFFFF">
                  <a:alpha val="20000"/>
                </a:srgbClr>
              </a:gs>
              <a:gs pos="72000">
                <a:srgbClr val="FFFFFF">
                  <a:alpha val="40000"/>
                </a:srgbClr>
              </a:gs>
              <a:gs pos="57000">
                <a:schemeClr val="bg1">
                  <a:alpha val="75000"/>
                </a:schemeClr>
              </a:gs>
              <a:gs pos="100000">
                <a:schemeClr val="bg1">
                  <a:alpha val="10000"/>
                </a:schemeClr>
              </a:gs>
              <a:gs pos="39000">
                <a:schemeClr val="bg1">
                  <a:alpha val="9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" name="群組 6"/>
          <p:cNvGrpSpPr/>
          <p:nvPr/>
        </p:nvGrpSpPr>
        <p:grpSpPr>
          <a:xfrm>
            <a:off x="493720" y="383911"/>
            <a:ext cx="8903149" cy="5619994"/>
            <a:chOff x="838200" y="763588"/>
            <a:chExt cx="8259085" cy="5091112"/>
          </a:xfrm>
        </p:grpSpPr>
        <p:sp>
          <p:nvSpPr>
            <p:cNvPr id="8" name="圓角矩形 7"/>
            <p:cNvSpPr/>
            <p:nvPr/>
          </p:nvSpPr>
          <p:spPr>
            <a:xfrm>
              <a:off x="838200" y="1093789"/>
              <a:ext cx="8259085" cy="4760911"/>
            </a:xfrm>
            <a:prstGeom prst="roundRect">
              <a:avLst/>
            </a:prstGeom>
            <a:noFill/>
            <a:ln w="19050">
              <a:solidFill>
                <a:srgbClr val="008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" name="群組 8"/>
            <p:cNvGrpSpPr/>
            <p:nvPr/>
          </p:nvGrpSpPr>
          <p:grpSpPr>
            <a:xfrm>
              <a:off x="1193800" y="763588"/>
              <a:ext cx="3302000" cy="1065212"/>
              <a:chOff x="838200" y="534988"/>
              <a:chExt cx="3302000" cy="1065212"/>
            </a:xfrm>
          </p:grpSpPr>
          <p:sp>
            <p:nvSpPr>
              <p:cNvPr id="11" name="圓角矩形 10"/>
              <p:cNvSpPr/>
              <p:nvPr/>
            </p:nvSpPr>
            <p:spPr>
              <a:xfrm>
                <a:off x="1473200" y="852489"/>
                <a:ext cx="2667000" cy="747711"/>
              </a:xfrm>
              <a:prstGeom prst="roundRect">
                <a:avLst/>
              </a:prstGeom>
              <a:solidFill>
                <a:srgbClr val="E95D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圓角矩形 11"/>
              <p:cNvSpPr/>
              <p:nvPr/>
            </p:nvSpPr>
            <p:spPr>
              <a:xfrm>
                <a:off x="838200" y="534988"/>
                <a:ext cx="2984500" cy="963612"/>
              </a:xfrm>
              <a:prstGeom prst="roundRect">
                <a:avLst/>
              </a:prstGeom>
              <a:solidFill>
                <a:srgbClr val="0062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4400" b="1" dirty="0" smtClean="0"/>
                  <a:t>研究</a:t>
                </a:r>
                <a:r>
                  <a:rPr lang="zh-TW" altLang="en-US" sz="4400" b="1" dirty="0"/>
                  <a:t>概要</a:t>
                </a:r>
                <a:endParaRPr lang="zh-TW" altLang="en-US" sz="4400" b="1" dirty="0"/>
              </a:p>
            </p:txBody>
          </p:sp>
        </p:grpSp>
      </p:grpSp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1298524" y="1769221"/>
            <a:ext cx="9042194" cy="398120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了解國家新聞事件對相關期貨價格波動度的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影響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r>
              <a:rPr lang="en-US" altLang="zh-TW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美國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新聞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某些特定商品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影響</a:t>
            </a:r>
            <a:r>
              <a:rPr lang="zh-TW" altLang="en-US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明顯</a:t>
            </a:r>
            <a:endParaRPr lang="en-US" altLang="zh-TW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重要性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較高的事件是否對波動度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影響提升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r>
              <a:rPr lang="en-US" altLang="zh-TW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較重要的新聞對波動度有</a:t>
            </a:r>
            <a:r>
              <a:rPr lang="zh-TW" altLang="en-US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更明顯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的影響</a:t>
            </a:r>
            <a:endParaRPr lang="en-US" altLang="zh-TW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在國際新聞事件發生前後的波動度是否有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固定的走勢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r>
              <a:rPr lang="en-US" altLang="zh-TW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特定商品對美國重要新聞的</a:t>
            </a:r>
            <a:r>
              <a:rPr lang="zh-TW" altLang="en-US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反應快速</a:t>
            </a:r>
            <a:endParaRPr lang="en-US" altLang="zh-TW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了解外匯期貨對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不同國家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新聞的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敏感度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r>
              <a:rPr lang="en-US" altLang="zh-TW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美元日圓期貨對美國新聞的敏感度相較日本新聞</a:t>
            </a:r>
            <a:r>
              <a:rPr lang="zh-TW" altLang="en-US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</a:t>
            </a:r>
            <a:endParaRPr lang="en-US" altLang="zh-TW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endParaRPr lang="zh-TW" altLang="en-US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54100" y="2679700"/>
            <a:ext cx="6509073" cy="1080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1054100" y="3841895"/>
            <a:ext cx="7124700" cy="828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1193800" y="4684322"/>
            <a:ext cx="6807200" cy="1080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22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0" y="1"/>
            <a:ext cx="7442200" cy="6223000"/>
          </a:xfrm>
          <a:prstGeom prst="rect">
            <a:avLst/>
          </a:prstGeom>
          <a:gradFill flip="none" rotWithShape="1">
            <a:gsLst>
              <a:gs pos="31000">
                <a:srgbClr val="EDF1F9"/>
              </a:gs>
              <a:gs pos="20000">
                <a:schemeClr val="accent1">
                  <a:lumMod val="20000"/>
                  <a:lumOff val="80000"/>
                </a:schemeClr>
              </a:gs>
              <a:gs pos="12000">
                <a:srgbClr val="C7D5ED"/>
              </a:gs>
              <a:gs pos="0">
                <a:schemeClr val="accent1">
                  <a:lumMod val="60000"/>
                  <a:lumOff val="40000"/>
                </a:schemeClr>
              </a:gs>
              <a:gs pos="48000">
                <a:schemeClr val="bg1"/>
              </a:gs>
              <a:gs pos="100000">
                <a:schemeClr val="bg1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205" y="3080035"/>
            <a:ext cx="5979974" cy="3198645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342908"/>
              </p:ext>
            </p:extLst>
          </p:nvPr>
        </p:nvGraphicFramePr>
        <p:xfrm>
          <a:off x="1507020" y="3507817"/>
          <a:ext cx="3945359" cy="249129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28573">
                  <a:extLst>
                    <a:ext uri="{9D8B030D-6E8A-4147-A177-3AD203B41FA5}">
                      <a16:colId xmlns:a16="http://schemas.microsoft.com/office/drawing/2014/main" val="903015785"/>
                    </a:ext>
                  </a:extLst>
                </a:gridCol>
                <a:gridCol w="833335">
                  <a:extLst>
                    <a:ext uri="{9D8B030D-6E8A-4147-A177-3AD203B41FA5}">
                      <a16:colId xmlns:a16="http://schemas.microsoft.com/office/drawing/2014/main" val="2012942742"/>
                    </a:ext>
                  </a:extLst>
                </a:gridCol>
                <a:gridCol w="1006373">
                  <a:extLst>
                    <a:ext uri="{9D8B030D-6E8A-4147-A177-3AD203B41FA5}">
                      <a16:colId xmlns:a16="http://schemas.microsoft.com/office/drawing/2014/main" val="2026544241"/>
                    </a:ext>
                  </a:extLst>
                </a:gridCol>
                <a:gridCol w="1277078">
                  <a:extLst>
                    <a:ext uri="{9D8B030D-6E8A-4147-A177-3AD203B41FA5}">
                      <a16:colId xmlns:a16="http://schemas.microsoft.com/office/drawing/2014/main" val="3260690874"/>
                    </a:ext>
                  </a:extLst>
                </a:gridCol>
              </a:tblGrid>
              <a:tr h="25826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dirty="0" smtClean="0">
                          <a:effectLst/>
                          <a:latin typeface="+mj-ea"/>
                          <a:ea typeface="+mj-ea"/>
                        </a:rPr>
                        <a:t>開始</a:t>
                      </a:r>
                      <a:endParaRPr lang="en-US" sz="14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dirty="0" smtClean="0">
                          <a:effectLst/>
                          <a:latin typeface="+mj-ea"/>
                          <a:ea typeface="+mj-ea"/>
                        </a:rPr>
                        <a:t>結束</a:t>
                      </a:r>
                      <a:endParaRPr lang="en-US" sz="14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dirty="0" smtClean="0">
                          <a:effectLst/>
                          <a:latin typeface="+mj-ea"/>
                          <a:ea typeface="+mj-ea"/>
                        </a:rPr>
                        <a:t>重要性</a:t>
                      </a:r>
                      <a:r>
                        <a:rPr lang="en-US" altLang="zh-TW" sz="1400" b="1" dirty="0" smtClean="0"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400" b="1" dirty="0" smtClean="0">
                          <a:effectLst/>
                          <a:latin typeface="+mj-ea"/>
                          <a:ea typeface="+mj-ea"/>
                        </a:rPr>
                        <a:t>星</a:t>
                      </a:r>
                      <a:r>
                        <a:rPr lang="en-US" altLang="zh-TW" sz="1400" b="1" dirty="0" smtClean="0"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4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dirty="0" smtClean="0">
                          <a:effectLst/>
                          <a:latin typeface="+mj-ea"/>
                          <a:ea typeface="+mj-ea"/>
                        </a:rPr>
                        <a:t>平均</a:t>
                      </a:r>
                      <a:r>
                        <a:rPr lang="en-US" altLang="zh-TW" sz="1400" b="1" dirty="0" smtClean="0">
                          <a:effectLst/>
                          <a:latin typeface="+mj-ea"/>
                          <a:ea typeface="+mj-ea"/>
                        </a:rPr>
                        <a:t>RV</a:t>
                      </a:r>
                      <a:r>
                        <a:rPr lang="zh-TW" altLang="en-US" sz="1400" b="1" dirty="0" smtClean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TW" sz="1400" b="1" dirty="0" smtClean="0">
                          <a:effectLst/>
                          <a:latin typeface="+mj-ea"/>
                          <a:ea typeface="+mj-ea"/>
                        </a:rPr>
                        <a:t>(%)</a:t>
                      </a:r>
                      <a:endParaRPr lang="en-US" sz="14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5229236"/>
                  </a:ext>
                </a:extLst>
              </a:tr>
              <a:tr h="2582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effectLst/>
                          <a:latin typeface="Noto Sans CJK TC Black"/>
                        </a:rPr>
                        <a:t>01:50:00</a:t>
                      </a:r>
                      <a:endParaRPr lang="en-US" altLang="zh-TW" sz="1400" b="0" dirty="0">
                        <a:effectLst/>
                        <a:latin typeface="Noto Sans CJK TC Black"/>
                        <a:ea typeface="標楷體" panose="03000509000000000000" pitchFamily="65" charset="-120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effectLst/>
                          <a:latin typeface="Noto Sans CJK TC Black"/>
                        </a:rPr>
                        <a:t>02:10:00</a:t>
                      </a:r>
                      <a:endParaRPr lang="en-US" altLang="zh-TW" sz="1400" b="0" dirty="0">
                        <a:effectLst/>
                        <a:latin typeface="Noto Sans CJK TC Black"/>
                        <a:ea typeface="標楷體" panose="03000509000000000000" pitchFamily="65" charset="-120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effectLst/>
                          <a:latin typeface="Noto Sans CJK TC Black"/>
                        </a:rPr>
                        <a:t>5</a:t>
                      </a:r>
                      <a:endParaRPr lang="en-US" altLang="zh-TW" sz="1400" b="0" dirty="0">
                        <a:effectLst/>
                        <a:latin typeface="Noto Sans CJK TC Black"/>
                        <a:ea typeface="標楷體" panose="03000509000000000000" pitchFamily="65" charset="-120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 smtClean="0">
                          <a:effectLst/>
                          <a:latin typeface="Noto Sans CJK TC Black"/>
                        </a:rPr>
                        <a:t>24.13</a:t>
                      </a:r>
                      <a:endParaRPr lang="en-US" altLang="zh-TW" sz="1400" b="0" dirty="0">
                        <a:effectLst/>
                        <a:latin typeface="Noto Sans CJK TC Black"/>
                        <a:ea typeface="標楷體" panose="03000509000000000000" pitchFamily="65" charset="-120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013894"/>
                  </a:ext>
                </a:extLst>
              </a:tr>
              <a:tr h="2582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effectLst/>
                          <a:latin typeface="Noto Sans CJK TC Black"/>
                        </a:rPr>
                        <a:t>22:20:00</a:t>
                      </a:r>
                      <a:endParaRPr lang="en-US" altLang="zh-TW" sz="1400" b="0" dirty="0">
                        <a:effectLst/>
                        <a:latin typeface="Noto Sans CJK TC Black"/>
                        <a:ea typeface="標楷體" panose="03000509000000000000" pitchFamily="65" charset="-120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effectLst/>
                          <a:latin typeface="Noto Sans CJK TC Black"/>
                        </a:rPr>
                        <a:t>22:40:00</a:t>
                      </a:r>
                      <a:endParaRPr lang="en-US" altLang="zh-TW" sz="1400" b="0" dirty="0">
                        <a:effectLst/>
                        <a:latin typeface="Noto Sans CJK TC Black"/>
                        <a:ea typeface="標楷體" panose="03000509000000000000" pitchFamily="65" charset="-120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effectLst/>
                          <a:latin typeface="Noto Sans CJK TC Black"/>
                        </a:rPr>
                        <a:t>4</a:t>
                      </a:r>
                      <a:endParaRPr lang="en-US" altLang="zh-TW" sz="1400" b="0" dirty="0">
                        <a:effectLst/>
                        <a:latin typeface="Noto Sans CJK TC Black"/>
                        <a:ea typeface="標楷體" panose="03000509000000000000" pitchFamily="65" charset="-120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 smtClean="0">
                          <a:effectLst/>
                          <a:latin typeface="Noto Sans CJK TC Black"/>
                        </a:rPr>
                        <a:t>16.70</a:t>
                      </a:r>
                      <a:endParaRPr lang="en-US" altLang="zh-TW" sz="1400" b="0" dirty="0">
                        <a:effectLst/>
                        <a:latin typeface="Noto Sans CJK TC Black"/>
                        <a:ea typeface="標楷體" panose="03000509000000000000" pitchFamily="65" charset="-120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65731"/>
                  </a:ext>
                </a:extLst>
              </a:tr>
              <a:tr h="2582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effectLst/>
                          <a:latin typeface="Noto Sans CJK TC Black"/>
                        </a:rPr>
                        <a:t>20:05:00</a:t>
                      </a:r>
                      <a:endParaRPr lang="en-US" altLang="zh-TW" sz="1400" b="0" dirty="0">
                        <a:effectLst/>
                        <a:latin typeface="Noto Sans CJK TC Black"/>
                        <a:ea typeface="標楷體" panose="03000509000000000000" pitchFamily="65" charset="-120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effectLst/>
                          <a:latin typeface="Noto Sans CJK TC Black"/>
                        </a:rPr>
                        <a:t>20:25:00</a:t>
                      </a:r>
                      <a:endParaRPr lang="en-US" altLang="zh-TW" sz="1400" b="0" dirty="0">
                        <a:effectLst/>
                        <a:latin typeface="Noto Sans CJK TC Black"/>
                        <a:ea typeface="標楷體" panose="03000509000000000000" pitchFamily="65" charset="-120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effectLst/>
                          <a:latin typeface="Noto Sans CJK TC Black"/>
                        </a:rPr>
                        <a:t>4</a:t>
                      </a:r>
                      <a:endParaRPr lang="en-US" altLang="zh-TW" sz="1400" b="0" dirty="0">
                        <a:effectLst/>
                        <a:latin typeface="Noto Sans CJK TC Black"/>
                        <a:ea typeface="標楷體" panose="03000509000000000000" pitchFamily="65" charset="-120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 smtClean="0">
                          <a:effectLst/>
                          <a:latin typeface="Noto Sans CJK TC Black"/>
                        </a:rPr>
                        <a:t>21.82</a:t>
                      </a:r>
                      <a:endParaRPr lang="en-US" altLang="zh-TW" sz="1400" b="0" dirty="0">
                        <a:effectLst/>
                        <a:latin typeface="Noto Sans CJK TC Black"/>
                        <a:ea typeface="標楷體" panose="03000509000000000000" pitchFamily="65" charset="-120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4710783"/>
                  </a:ext>
                </a:extLst>
              </a:tr>
              <a:tr h="2582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>
                          <a:effectLst/>
                          <a:latin typeface="Noto Sans CJK TC Black"/>
                        </a:rPr>
                        <a:t>21:50:00</a:t>
                      </a:r>
                      <a:endParaRPr lang="en-US" altLang="zh-TW" sz="1400" b="0">
                        <a:effectLst/>
                        <a:latin typeface="Noto Sans CJK TC Black"/>
                        <a:ea typeface="標楷體" panose="03000509000000000000" pitchFamily="65" charset="-120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effectLst/>
                          <a:latin typeface="Noto Sans CJK TC Black"/>
                        </a:rPr>
                        <a:t>22:10:00</a:t>
                      </a:r>
                      <a:endParaRPr lang="en-US" altLang="zh-TW" sz="1400" b="0" dirty="0">
                        <a:effectLst/>
                        <a:latin typeface="Noto Sans CJK TC Black"/>
                        <a:ea typeface="標楷體" panose="03000509000000000000" pitchFamily="65" charset="-120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effectLst/>
                          <a:latin typeface="Noto Sans CJK TC Black"/>
                        </a:rPr>
                        <a:t>3</a:t>
                      </a:r>
                      <a:endParaRPr lang="en-US" altLang="zh-TW" sz="1400" b="0" dirty="0">
                        <a:effectLst/>
                        <a:latin typeface="Noto Sans CJK TC Black"/>
                        <a:ea typeface="標楷體" panose="03000509000000000000" pitchFamily="65" charset="-120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 smtClean="0">
                          <a:effectLst/>
                          <a:latin typeface="Noto Sans CJK TC Black"/>
                        </a:rPr>
                        <a:t>21.80</a:t>
                      </a:r>
                      <a:endParaRPr lang="en-US" altLang="zh-TW" sz="1400" b="0" dirty="0">
                        <a:effectLst/>
                        <a:latin typeface="Noto Sans CJK TC Black"/>
                        <a:ea typeface="標楷體" panose="03000509000000000000" pitchFamily="65" charset="-120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549507"/>
                  </a:ext>
                </a:extLst>
              </a:tr>
              <a:tr h="2582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>
                          <a:effectLst/>
                          <a:latin typeface="Noto Sans CJK TC Black"/>
                        </a:rPr>
                        <a:t>21:35:00</a:t>
                      </a:r>
                      <a:endParaRPr lang="en-US" altLang="zh-TW" sz="1400" b="0">
                        <a:effectLst/>
                        <a:latin typeface="Noto Sans CJK TC Black"/>
                        <a:ea typeface="標楷體" panose="03000509000000000000" pitchFamily="65" charset="-120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>
                          <a:effectLst/>
                          <a:latin typeface="Noto Sans CJK TC Black"/>
                        </a:rPr>
                        <a:t>21:55:00</a:t>
                      </a:r>
                      <a:endParaRPr lang="en-US" altLang="zh-TW" sz="1400" b="0">
                        <a:effectLst/>
                        <a:latin typeface="Noto Sans CJK TC Black"/>
                        <a:ea typeface="標楷體" panose="03000509000000000000" pitchFamily="65" charset="-120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effectLst/>
                          <a:latin typeface="Noto Sans CJK TC Black"/>
                        </a:rPr>
                        <a:t>3</a:t>
                      </a:r>
                      <a:endParaRPr lang="en-US" altLang="zh-TW" sz="1400" b="0" dirty="0">
                        <a:effectLst/>
                        <a:latin typeface="Noto Sans CJK TC Black"/>
                        <a:ea typeface="標楷體" panose="03000509000000000000" pitchFamily="65" charset="-120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 smtClean="0">
                          <a:effectLst/>
                          <a:latin typeface="Noto Sans CJK TC Black"/>
                        </a:rPr>
                        <a:t>15.28</a:t>
                      </a:r>
                      <a:endParaRPr lang="en-US" altLang="zh-TW" sz="1400" b="0" dirty="0">
                        <a:effectLst/>
                        <a:latin typeface="Noto Sans CJK TC Black"/>
                        <a:ea typeface="標楷體" panose="03000509000000000000" pitchFamily="65" charset="-120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847652"/>
                  </a:ext>
                </a:extLst>
              </a:tr>
              <a:tr h="2582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>
                          <a:effectLst/>
                          <a:latin typeface="Noto Sans CJK TC Black"/>
                        </a:rPr>
                        <a:t>20:20:00</a:t>
                      </a:r>
                      <a:endParaRPr lang="en-US" altLang="zh-TW" sz="1400" b="0">
                        <a:effectLst/>
                        <a:latin typeface="Noto Sans CJK TC Black"/>
                        <a:ea typeface="標楷體" panose="03000509000000000000" pitchFamily="65" charset="-120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>
                          <a:effectLst/>
                          <a:latin typeface="Noto Sans CJK TC Black"/>
                        </a:rPr>
                        <a:t>20:40:00</a:t>
                      </a:r>
                      <a:endParaRPr lang="en-US" altLang="zh-TW" sz="1400" b="0">
                        <a:effectLst/>
                        <a:latin typeface="Noto Sans CJK TC Black"/>
                        <a:ea typeface="標楷體" panose="03000509000000000000" pitchFamily="65" charset="-120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effectLst/>
                          <a:latin typeface="Noto Sans CJK TC Black"/>
                        </a:rPr>
                        <a:t>3</a:t>
                      </a:r>
                      <a:endParaRPr lang="en-US" altLang="zh-TW" sz="1400" b="0" dirty="0">
                        <a:effectLst/>
                        <a:latin typeface="Noto Sans CJK TC Black"/>
                        <a:ea typeface="標楷體" panose="03000509000000000000" pitchFamily="65" charset="-120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 smtClean="0">
                          <a:effectLst/>
                          <a:latin typeface="Noto Sans CJK TC Black"/>
                        </a:rPr>
                        <a:t>33.41</a:t>
                      </a:r>
                      <a:endParaRPr lang="en-US" altLang="zh-TW" sz="1400" b="0" dirty="0">
                        <a:effectLst/>
                        <a:latin typeface="Noto Sans CJK TC Black"/>
                        <a:ea typeface="標楷體" panose="03000509000000000000" pitchFamily="65" charset="-120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3961030"/>
                  </a:ext>
                </a:extLst>
              </a:tr>
              <a:tr h="2582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effectLst/>
                          <a:latin typeface="Noto Sans CJK TC Black"/>
                        </a:rPr>
                        <a:t>18:50:00</a:t>
                      </a:r>
                      <a:endParaRPr lang="en-US" altLang="zh-TW" sz="1400" b="0" dirty="0">
                        <a:effectLst/>
                        <a:latin typeface="Noto Sans CJK TC Black"/>
                        <a:ea typeface="標楷體" panose="03000509000000000000" pitchFamily="65" charset="-120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effectLst/>
                          <a:latin typeface="Noto Sans CJK TC Black"/>
                        </a:rPr>
                        <a:t>19:10:00</a:t>
                      </a:r>
                      <a:endParaRPr lang="en-US" altLang="zh-TW" sz="1400" b="0" dirty="0">
                        <a:effectLst/>
                        <a:latin typeface="Noto Sans CJK TC Black"/>
                        <a:ea typeface="標楷體" panose="03000509000000000000" pitchFamily="65" charset="-120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effectLst/>
                          <a:latin typeface="Noto Sans CJK TC Black"/>
                        </a:rPr>
                        <a:t>2</a:t>
                      </a:r>
                      <a:endParaRPr lang="en-US" altLang="zh-TW" sz="1400" b="0" dirty="0">
                        <a:effectLst/>
                        <a:latin typeface="Noto Sans CJK TC Black"/>
                        <a:ea typeface="標楷體" panose="03000509000000000000" pitchFamily="65" charset="-120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 smtClean="0">
                          <a:effectLst/>
                          <a:latin typeface="Noto Sans CJK TC Black"/>
                        </a:rPr>
                        <a:t>14.62</a:t>
                      </a:r>
                      <a:endParaRPr lang="en-US" altLang="zh-TW" sz="1400" b="0" dirty="0">
                        <a:effectLst/>
                        <a:latin typeface="Noto Sans CJK TC Black"/>
                        <a:ea typeface="標楷體" panose="03000509000000000000" pitchFamily="65" charset="-120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12794"/>
                  </a:ext>
                </a:extLst>
              </a:tr>
              <a:tr h="258261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effectLst/>
                          <a:latin typeface="Arial Narrow" panose="020B0606020202030204" pitchFamily="34" charset="0"/>
                        </a:rPr>
                        <a:t>無新聞 平均</a:t>
                      </a:r>
                      <a:r>
                        <a:rPr lang="en-US" altLang="zh-TW" sz="1400" dirty="0" smtClean="0">
                          <a:effectLst/>
                          <a:latin typeface="Arial Narrow" panose="020B0606020202030204" pitchFamily="34" charset="0"/>
                        </a:rPr>
                        <a:t>RV</a:t>
                      </a:r>
                      <a:endParaRPr lang="en-US" altLang="zh-TW" sz="14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標楷體" panose="03000509000000000000" pitchFamily="65" charset="-120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zh-TW" sz="1500" dirty="0">
                        <a:effectLst/>
                      </a:endParaRPr>
                    </a:p>
                  </a:txBody>
                  <a:tcPr marL="64325" marR="64325" marT="32163" marB="3216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effectLst/>
                          <a:latin typeface="Arial Narrow" panose="020B0606020202030204" pitchFamily="34" charset="0"/>
                        </a:rPr>
                        <a:t>19.44%</a:t>
                      </a:r>
                      <a:endParaRPr lang="en-US" altLang="zh-TW" sz="1400" dirty="0">
                        <a:effectLst/>
                        <a:latin typeface="Arial Narrow" panose="020B0606020202030204" pitchFamily="34" charset="0"/>
                        <a:ea typeface="標楷體" panose="03000509000000000000" pitchFamily="65" charset="-120"/>
                      </a:endParaRPr>
                    </a:p>
                  </a:txBody>
                  <a:tcPr marL="63449" marR="63449" marT="31725" marB="31725" anchor="ctr">
                    <a:lnL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zh-TW" sz="1500" dirty="0">
                        <a:effectLst/>
                      </a:endParaRPr>
                    </a:p>
                  </a:txBody>
                  <a:tcPr marL="64325" marR="64325" marT="32163" marB="32163" anchor="ctr"/>
                </a:tc>
                <a:extLst>
                  <a:ext uri="{0D108BD9-81ED-4DB2-BD59-A6C34878D82A}">
                    <a16:rowId xmlns:a16="http://schemas.microsoft.com/office/drawing/2014/main" val="1962447427"/>
                  </a:ext>
                </a:extLst>
              </a:tr>
            </a:tbl>
          </a:graphicData>
        </a:graphic>
      </p:graphicFrame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9111481" y="6447693"/>
            <a:ext cx="2743200" cy="410308"/>
          </a:xfrm>
        </p:spPr>
        <p:txBody>
          <a:bodyPr/>
          <a:lstStyle/>
          <a:p>
            <a:fld id="{AD2A02FB-33D5-4D16-ABE6-729A0B3D225A}" type="slidenum">
              <a:rPr lang="zh-TW" altLang="en-US" smtClean="0"/>
              <a:pPr/>
              <a:t>25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39249" y="1633667"/>
            <a:ext cx="67274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標的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美元日圓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(6J)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、東證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(TPY)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、台指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(TX)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NQ</a:t>
            </a: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時間區間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20240501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20240731</a:t>
            </a: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一秒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Return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 Rolling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一分鐘年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化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RV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區間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RV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平均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595483" y="314359"/>
            <a:ext cx="4347220" cy="1204384"/>
            <a:chOff x="5864833" y="276642"/>
            <a:chExt cx="3065570" cy="1485542"/>
          </a:xfrm>
        </p:grpSpPr>
        <p:sp>
          <p:nvSpPr>
            <p:cNvPr id="10" name="圓角矩形 9"/>
            <p:cNvSpPr/>
            <p:nvPr/>
          </p:nvSpPr>
          <p:spPr>
            <a:xfrm>
              <a:off x="6573868" y="276642"/>
              <a:ext cx="2356535" cy="1240181"/>
            </a:xfrm>
            <a:prstGeom prst="roundRect">
              <a:avLst/>
            </a:prstGeom>
            <a:solidFill>
              <a:srgbClr val="E95D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b="1" dirty="0" smtClean="0"/>
                <a:t>波動度 </a:t>
              </a:r>
              <a:r>
                <a:rPr lang="en-US" altLang="zh-TW" sz="3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RV</a:t>
              </a:r>
              <a:endPara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5864833" y="1094454"/>
              <a:ext cx="1104900" cy="667730"/>
            </a:xfrm>
            <a:prstGeom prst="roundRect">
              <a:avLst/>
            </a:prstGeom>
            <a:solidFill>
              <a:srgbClr val="006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 smtClean="0"/>
                <a:t>過程</a:t>
              </a:r>
              <a:endParaRPr lang="zh-TW" altLang="en-US" sz="2800" b="1" dirty="0"/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6852931" y="326699"/>
            <a:ext cx="4861844" cy="2619547"/>
            <a:chOff x="5896887" y="346394"/>
            <a:chExt cx="5006093" cy="2652798"/>
          </a:xfrm>
        </p:grpSpPr>
        <p:sp>
          <p:nvSpPr>
            <p:cNvPr id="34" name="圓角矩形 33"/>
            <p:cNvSpPr/>
            <p:nvPr/>
          </p:nvSpPr>
          <p:spPr>
            <a:xfrm>
              <a:off x="6159833" y="346394"/>
              <a:ext cx="2148368" cy="3907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圓角矩形 43"/>
            <p:cNvSpPr/>
            <p:nvPr/>
          </p:nvSpPr>
          <p:spPr>
            <a:xfrm>
              <a:off x="5914352" y="745188"/>
              <a:ext cx="4988628" cy="782456"/>
            </a:xfrm>
            <a:prstGeom prst="roundRect">
              <a:avLst/>
            </a:prstGeom>
            <a:noFill/>
            <a:ln w="19050">
              <a:solidFill>
                <a:srgbClr val="0F41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165443" y="403354"/>
              <a:ext cx="214836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600" b="1" dirty="0"/>
                <a:t>加權</a:t>
              </a:r>
              <a:r>
                <a:rPr lang="zh-TW" altLang="en-US" sz="1600" b="1" dirty="0" smtClean="0"/>
                <a:t>平均價格</a:t>
              </a:r>
              <a:endParaRPr lang="en-US" altLang="zh-TW" sz="1600" b="1" dirty="0"/>
            </a:p>
          </p:txBody>
        </p:sp>
        <p:sp>
          <p:nvSpPr>
            <p:cNvPr id="37" name="橢圓 36"/>
            <p:cNvSpPr/>
            <p:nvPr/>
          </p:nvSpPr>
          <p:spPr>
            <a:xfrm>
              <a:off x="5902497" y="483547"/>
              <a:ext cx="525892" cy="525892"/>
            </a:xfrm>
            <a:prstGeom prst="ellipse">
              <a:avLst/>
            </a:prstGeom>
            <a:solidFill>
              <a:srgbClr val="EC6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b="1" dirty="0" smtClean="0">
                  <a:latin typeface="Arial Narrow" panose="020B0606020202030204" pitchFamily="34" charset="0"/>
                </a:rPr>
                <a:t>1</a:t>
              </a:r>
              <a:endParaRPr lang="zh-TW" altLang="en-US" b="1" dirty="0">
                <a:latin typeface="Arial Narrow" panose="020B060602020203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矩形 37"/>
                <p:cNvSpPr/>
                <p:nvPr/>
              </p:nvSpPr>
              <p:spPr>
                <a:xfrm>
                  <a:off x="5914352" y="886520"/>
                  <a:ext cx="4743788" cy="54726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𝑊𝐴𝑃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𝑎𝑠𝑘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 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𝑝𝑟𝑐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∗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𝑏𝑖𝑑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 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𝑞𝑡𝑦</m:t>
                                </m:r>
                              </m:e>
                            </m:d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𝑏𝑖𝑑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 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𝑝𝑟𝑐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∗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𝑎𝑠𝑘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 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𝑞𝑡𝑦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𝑏𝑖𝑑</m:t>
                            </m:r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 </m:t>
                            </m:r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𝑞𝑡𝑦</m:t>
                            </m:r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+</m:t>
                            </m:r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𝑎𝑠𝑘</m:t>
                            </m:r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 </m:t>
                            </m:r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𝑞𝑡𝑦</m:t>
                            </m:r>
                          </m:den>
                        </m:f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>
            <p:sp>
              <p:nvSpPr>
                <p:cNvPr id="38" name="矩形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4352" y="886520"/>
                  <a:ext cx="4743788" cy="547266"/>
                </a:xfrm>
                <a:prstGeom prst="rect">
                  <a:avLst/>
                </a:prstGeom>
                <a:blipFill>
                  <a:blip r:embed="rId4"/>
                  <a:stretch>
                    <a:fillRect b="-449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圓角矩形 38"/>
            <p:cNvSpPr/>
            <p:nvPr/>
          </p:nvSpPr>
          <p:spPr>
            <a:xfrm>
              <a:off x="6159834" y="1605996"/>
              <a:ext cx="2148368" cy="35819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5896887" y="1964191"/>
              <a:ext cx="5006093" cy="1035001"/>
            </a:xfrm>
            <a:prstGeom prst="roundRect">
              <a:avLst/>
            </a:prstGeom>
            <a:noFill/>
            <a:ln w="19050">
              <a:solidFill>
                <a:srgbClr val="0F41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6159833" y="1639418"/>
              <a:ext cx="214836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600" b="1" dirty="0" smtClean="0"/>
                <a:t>實際波動</a:t>
              </a:r>
              <a:r>
                <a:rPr lang="zh-TW" altLang="en-US" sz="1600" b="1" dirty="0"/>
                <a:t>度</a:t>
              </a:r>
              <a:endParaRPr lang="en-US" altLang="zh-TW" sz="1600" b="1" dirty="0"/>
            </a:p>
          </p:txBody>
        </p:sp>
        <p:sp>
          <p:nvSpPr>
            <p:cNvPr id="42" name="橢圓 41"/>
            <p:cNvSpPr/>
            <p:nvPr/>
          </p:nvSpPr>
          <p:spPr>
            <a:xfrm>
              <a:off x="5896888" y="1707623"/>
              <a:ext cx="525892" cy="525892"/>
            </a:xfrm>
            <a:prstGeom prst="ellipse">
              <a:avLst/>
            </a:prstGeom>
            <a:solidFill>
              <a:srgbClr val="EC61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b="1" dirty="0">
                  <a:latin typeface="Arial Narrow" panose="020B0606020202030204" pitchFamily="34" charset="0"/>
                </a:rPr>
                <a:t>2</a:t>
              </a:r>
              <a:endParaRPr lang="zh-TW" altLang="en-US" b="1" dirty="0">
                <a:latin typeface="Arial Narrow" panose="020B060602020203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矩形 42"/>
                <p:cNvSpPr/>
                <p:nvPr/>
              </p:nvSpPr>
              <p:spPr>
                <a:xfrm>
                  <a:off x="6207080" y="2022101"/>
                  <a:ext cx="4451060" cy="7288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𝑅𝑉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𝑇</m:t>
                            </m:r>
                          </m:sub>
                        </m:sSub>
                        <m:r>
                          <a:rPr lang="en-US" altLang="zh-TW" sz="14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zh-TW" altLang="en-US" sz="14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2</m:t>
                            </m:r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5</m:t>
                            </m:r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2</m:t>
                            </m:r>
                            <m:r>
                              <a:rPr lang="zh-TW" altLang="en-US" sz="14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∗</m:t>
                            </m:r>
                            <m:f>
                              <m:fPr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24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∗60∗60</m:t>
                                </m:r>
                              </m:num>
                              <m:den>
                                <m:r>
                                  <a:rPr lang="zh-TW" alt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den>
                            </m:f>
                            <m:r>
                              <a:rPr lang="en-US" altLang="zh-TW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∗</m:t>
                            </m:r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zh-TW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func>
                                      <m:funcPr>
                                        <m:ctrlPr>
                                          <a:rPr lang="en-US" altLang="zh-TW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4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zh-TW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TW" sz="1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altLang="zh-TW" sz="1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altLang="zh-TW" sz="1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W</m:t>
                                                    </m:r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altLang="zh-TW" sz="1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A</m:t>
                                                    </m:r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altLang="zh-TW" sz="1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P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sz="1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sSub>
                                                  <m:sSubPr>
                                                    <m:ctrlPr>
                                                      <a:rPr lang="en-US" altLang="zh-TW" sz="1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altLang="zh-TW" sz="14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WAP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sz="1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  <m:r>
                                                      <a:rPr lang="en-US" altLang="zh-TW" sz="1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d>
                                        <m:r>
                                          <a:rPr lang="en-US" altLang="zh-TW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∗100</m:t>
                                        </m:r>
                                      </m:e>
                                    </m:func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</m:oMath>
                    </m:oMathPara>
                  </a14:m>
                  <a:endParaRPr lang="zh-TW" altLang="en-US" sz="1400" dirty="0"/>
                </a:p>
              </p:txBody>
            </p:sp>
          </mc:Choice>
          <mc:Fallback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7080" y="2022101"/>
                  <a:ext cx="4451060" cy="7288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圓角矩形 45"/>
          <p:cNvSpPr/>
          <p:nvPr/>
        </p:nvSpPr>
        <p:spPr>
          <a:xfrm>
            <a:off x="595483" y="3507817"/>
            <a:ext cx="701172" cy="541687"/>
          </a:xfrm>
          <a:prstGeom prst="roundRect">
            <a:avLst/>
          </a:prstGeom>
          <a:solidFill>
            <a:srgbClr val="E95D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/>
              <a:t>範例</a:t>
            </a:r>
            <a:endParaRPr lang="zh-TW" altLang="en-US" sz="1600" b="1" dirty="0"/>
          </a:p>
        </p:txBody>
      </p:sp>
      <p:sp>
        <p:nvSpPr>
          <p:cNvPr id="47" name="圓角矩形 46"/>
          <p:cNvSpPr/>
          <p:nvPr/>
        </p:nvSpPr>
        <p:spPr>
          <a:xfrm>
            <a:off x="595483" y="4049504"/>
            <a:ext cx="701172" cy="821571"/>
          </a:xfrm>
          <a:prstGeom prst="round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latin typeface="Arial Narrow" panose="020B0606020202030204" pitchFamily="34" charset="0"/>
                <a:ea typeface="+mj-ea"/>
              </a:rPr>
              <a:t>6JU4</a:t>
            </a:r>
            <a:r>
              <a:rPr lang="en-US" altLang="zh-TW" sz="1600" b="1" dirty="0" smtClean="0">
                <a:latin typeface="Arial Narrow" panose="020B0606020202030204" pitchFamily="34" charset="0"/>
                <a:ea typeface="+mj-ea"/>
              </a:rPr>
              <a:t> </a:t>
            </a:r>
            <a:r>
              <a:rPr lang="zh-TW" altLang="en-US" sz="1600" b="1" dirty="0" smtClean="0">
                <a:latin typeface="Arial Narrow" panose="020B0606020202030204" pitchFamily="34" charset="0"/>
                <a:ea typeface="+mj-ea"/>
              </a:rPr>
              <a:t>  </a:t>
            </a:r>
            <a:r>
              <a:rPr lang="en-US" altLang="zh-TW" sz="1600" dirty="0" smtClean="0">
                <a:latin typeface="Arial Narrow" panose="020B0606020202030204" pitchFamily="34" charset="0"/>
                <a:ea typeface="+mj-ea"/>
              </a:rPr>
              <a:t>20247/31</a:t>
            </a:r>
            <a:r>
              <a:rPr lang="en-US" altLang="zh-TW" sz="1600" b="1" dirty="0" smtClean="0">
                <a:latin typeface="Arial Narrow" panose="020B0606020202030204" pitchFamily="34" charset="0"/>
                <a:ea typeface="+mj-ea"/>
              </a:rPr>
              <a:t> </a:t>
            </a:r>
            <a:endParaRPr lang="zh-TW" altLang="en-US" sz="1600" dirty="0">
              <a:latin typeface="Arial Narrow" panose="020B0606020202030204" pitchFamily="34" charset="0"/>
              <a:ea typeface="+mj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矩形 53"/>
              <p:cNvSpPr/>
              <p:nvPr/>
            </p:nvSpPr>
            <p:spPr>
              <a:xfrm>
                <a:off x="10112371" y="2669247"/>
                <a:ext cx="148351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TW" altLang="en-US" sz="1200" dirty="0" smtClean="0"/>
                  <a:t> </a:t>
                </a:r>
                <a:r>
                  <a:rPr lang="en-US" altLang="zh-TW" sz="1200" dirty="0" smtClean="0"/>
                  <a:t>=</a:t>
                </a:r>
                <a:r>
                  <a:rPr lang="zh-TW" altLang="en-US" sz="1200" dirty="0" smtClean="0"/>
                  <a:t> 計算</a:t>
                </a:r>
                <a:r>
                  <a:rPr lang="en-US" altLang="zh-TW" sz="1200" dirty="0" smtClean="0">
                    <a:latin typeface="+mj-ea"/>
                    <a:ea typeface="+mj-ea"/>
                  </a:rPr>
                  <a:t>RV</a:t>
                </a:r>
                <a:r>
                  <a:rPr lang="zh-TW" altLang="en-US" sz="1200" dirty="0" smtClean="0">
                    <a:latin typeface="+mj-ea"/>
                    <a:ea typeface="+mj-ea"/>
                  </a:rPr>
                  <a:t>的</a:t>
                </a:r>
                <a:r>
                  <a:rPr lang="zh-TW" altLang="en-US" sz="1200" dirty="0" smtClean="0"/>
                  <a:t>區間</a:t>
                </a:r>
                <a:endParaRPr lang="zh-TW" altLang="en-US" sz="1200" dirty="0"/>
              </a:p>
            </p:txBody>
          </p:sp>
        </mc:Choice>
        <mc:Fallback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371" y="2669247"/>
                <a:ext cx="1483512" cy="276999"/>
              </a:xfrm>
              <a:prstGeom prst="rect">
                <a:avLst/>
              </a:prstGeom>
              <a:blipFill>
                <a:blip r:embed="rId6"/>
                <a:stretch>
                  <a:fillRect t="-4444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49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1"/>
            <a:ext cx="7442200" cy="6223000"/>
          </a:xfrm>
          <a:prstGeom prst="rect">
            <a:avLst/>
          </a:prstGeom>
          <a:gradFill flip="none" rotWithShape="1">
            <a:gsLst>
              <a:gs pos="31000">
                <a:srgbClr val="EDF1F9"/>
              </a:gs>
              <a:gs pos="20000">
                <a:schemeClr val="accent1">
                  <a:lumMod val="20000"/>
                  <a:lumOff val="80000"/>
                </a:schemeClr>
              </a:gs>
              <a:gs pos="12000">
                <a:srgbClr val="C7D5ED"/>
              </a:gs>
              <a:gs pos="0">
                <a:schemeClr val="accent1">
                  <a:lumMod val="60000"/>
                  <a:lumOff val="40000"/>
                </a:schemeClr>
              </a:gs>
              <a:gs pos="48000">
                <a:schemeClr val="bg1"/>
              </a:gs>
              <a:gs pos="100000">
                <a:schemeClr val="bg1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305" y="1582749"/>
            <a:ext cx="5054806" cy="435301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70236" y="2333604"/>
            <a:ext cx="53019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b="1" dirty="0" smtClean="0">
                <a:latin typeface="+mj-ea"/>
                <a:ea typeface="+mj-ea"/>
              </a:rPr>
              <a:t>計算</a:t>
            </a:r>
            <a:r>
              <a:rPr lang="en-US" altLang="zh-TW" sz="2400" b="1" dirty="0" smtClean="0">
                <a:latin typeface="+mj-ea"/>
                <a:ea typeface="+mj-ea"/>
              </a:rPr>
              <a:t>:</a:t>
            </a:r>
            <a:r>
              <a:rPr lang="zh-TW" altLang="en-US" sz="2400" b="1" dirty="0" smtClean="0">
                <a:latin typeface="+mj-ea"/>
                <a:ea typeface="+mj-ea"/>
              </a:rPr>
              <a:t> </a:t>
            </a:r>
            <a:endParaRPr lang="en-US" altLang="zh-TW" sz="2400" b="1" dirty="0" smtClean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j-ea"/>
                <a:ea typeface="+mj-ea"/>
              </a:rPr>
              <a:t>新聞</a:t>
            </a:r>
            <a:r>
              <a:rPr lang="zh-TW" altLang="en-US" sz="2400" dirty="0" smtClean="0">
                <a:latin typeface="+mj-ea"/>
                <a:ea typeface="+mj-ea"/>
              </a:rPr>
              <a:t>公布區間</a:t>
            </a:r>
            <a:r>
              <a:rPr lang="zh-TW" altLang="en-US" sz="2400" dirty="0" smtClean="0">
                <a:latin typeface="+mj-ea"/>
                <a:ea typeface="+mj-ea"/>
              </a:rPr>
              <a:t>內平均</a:t>
            </a:r>
            <a:r>
              <a:rPr lang="zh-TW" altLang="en-US" sz="2400" dirty="0" smtClean="0">
                <a:latin typeface="+mj-ea"/>
                <a:ea typeface="+mj-ea"/>
              </a:rPr>
              <a:t>波動度與無新聞其間</a:t>
            </a:r>
            <a:r>
              <a:rPr lang="zh-TW" altLang="en-US" sz="2400" dirty="0" smtClean="0">
                <a:latin typeface="+mj-ea"/>
                <a:ea typeface="+mj-ea"/>
              </a:rPr>
              <a:t>的平均</a:t>
            </a:r>
            <a:r>
              <a:rPr lang="zh-TW" altLang="en-US" sz="2400" b="1" dirty="0" smtClean="0">
                <a:latin typeface="+mj-ea"/>
                <a:ea typeface="+mj-ea"/>
              </a:rPr>
              <a:t>波動度相差</a:t>
            </a:r>
            <a:r>
              <a:rPr lang="zh-TW" altLang="en-US" sz="2400" dirty="0" smtClean="0">
                <a:latin typeface="+mj-ea"/>
                <a:ea typeface="+mj-ea"/>
              </a:rPr>
              <a:t>。</a:t>
            </a:r>
            <a:endParaRPr lang="en-US" altLang="zh-TW" sz="2400" dirty="0" smtClean="0">
              <a:latin typeface="+mj-ea"/>
              <a:ea typeface="+mj-ea"/>
            </a:endParaRPr>
          </a:p>
          <a:p>
            <a:endParaRPr lang="en-US" altLang="zh-TW" sz="24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b="1" dirty="0" smtClean="0">
                <a:latin typeface="+mj-ea"/>
                <a:ea typeface="+mj-ea"/>
              </a:rPr>
              <a:t>發現</a:t>
            </a:r>
            <a:r>
              <a:rPr lang="en-US" altLang="zh-TW" sz="2400" b="1" dirty="0" smtClean="0">
                <a:latin typeface="+mj-ea"/>
                <a:ea typeface="+mj-ea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+mj-ea"/>
                <a:ea typeface="+mj-ea"/>
              </a:rPr>
              <a:t>6J</a:t>
            </a:r>
            <a:r>
              <a:rPr lang="zh-TW" altLang="en-US" sz="2400" dirty="0" smtClean="0">
                <a:latin typeface="+mj-ea"/>
                <a:ea typeface="+mj-ea"/>
              </a:rPr>
              <a:t>、</a:t>
            </a:r>
            <a:r>
              <a:rPr lang="en-US" altLang="zh-TW" sz="2400" dirty="0" smtClean="0">
                <a:latin typeface="+mj-ea"/>
                <a:ea typeface="+mj-ea"/>
              </a:rPr>
              <a:t>NQ</a:t>
            </a:r>
            <a:r>
              <a:rPr lang="zh-TW" altLang="en-US" sz="2400" dirty="0" smtClean="0">
                <a:latin typeface="+mj-ea"/>
                <a:ea typeface="+mj-ea"/>
              </a:rPr>
              <a:t> 對美國重要新聞的</a:t>
            </a:r>
            <a:r>
              <a:rPr lang="zh-TW" altLang="en-US" sz="2400" dirty="0" smtClean="0">
                <a:latin typeface="+mj-ea"/>
                <a:ea typeface="+mj-ea"/>
              </a:rPr>
              <a:t>反應相對其他商品最為</a:t>
            </a:r>
            <a:r>
              <a:rPr lang="zh-TW" altLang="en-US" sz="2400" b="1" dirty="0" smtClean="0">
                <a:latin typeface="+mj-ea"/>
                <a:ea typeface="+mj-ea"/>
              </a:rPr>
              <a:t>明顯</a:t>
            </a:r>
            <a:r>
              <a:rPr lang="zh-TW" altLang="en-US" sz="2400" b="1" dirty="0">
                <a:latin typeface="+mj-ea"/>
                <a:ea typeface="+mj-ea"/>
              </a:rPr>
              <a:t>。</a:t>
            </a:r>
            <a:endParaRPr lang="en-US" altLang="zh-TW" sz="2400" b="1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+mj-ea"/>
                <a:ea typeface="+mj-ea"/>
              </a:rPr>
              <a:t>越</a:t>
            </a:r>
            <a:r>
              <a:rPr lang="zh-TW" altLang="en-US" sz="2400" b="1" dirty="0" smtClean="0">
                <a:latin typeface="+mj-ea"/>
                <a:ea typeface="+mj-ea"/>
              </a:rPr>
              <a:t>重要</a:t>
            </a:r>
            <a:r>
              <a:rPr lang="zh-TW" altLang="en-US" sz="2400" dirty="0" smtClean="0">
                <a:latin typeface="+mj-ea"/>
                <a:ea typeface="+mj-ea"/>
              </a:rPr>
              <a:t>的新聞</a:t>
            </a:r>
            <a:r>
              <a:rPr lang="zh-TW" altLang="en-US" sz="2400" dirty="0" smtClean="0">
                <a:latin typeface="+mj-ea"/>
                <a:ea typeface="+mj-ea"/>
              </a:rPr>
              <a:t>影響</a:t>
            </a:r>
            <a:r>
              <a:rPr lang="zh-TW" altLang="en-US" sz="2400" dirty="0" smtClean="0">
                <a:latin typeface="+mj-ea"/>
                <a:ea typeface="+mj-ea"/>
              </a:rPr>
              <a:t>越</a:t>
            </a:r>
            <a:r>
              <a:rPr lang="zh-TW" altLang="en-US" sz="2400" b="1" dirty="0" smtClean="0">
                <a:latin typeface="+mj-ea"/>
                <a:ea typeface="+mj-ea"/>
              </a:rPr>
              <a:t>顯</a:t>
            </a:r>
            <a:r>
              <a:rPr lang="zh-TW" altLang="en-US" sz="2400" b="1" dirty="0">
                <a:latin typeface="+mj-ea"/>
                <a:ea typeface="+mj-ea"/>
              </a:rPr>
              <a:t>著</a:t>
            </a:r>
            <a:r>
              <a:rPr lang="zh-TW" altLang="en-US" sz="2400" dirty="0" smtClean="0">
                <a:latin typeface="+mj-ea"/>
                <a:ea typeface="+mj-ea"/>
              </a:rPr>
              <a:t>，有效</a:t>
            </a:r>
            <a:r>
              <a:rPr lang="zh-TW" altLang="en-US" sz="2400" dirty="0" smtClean="0">
                <a:latin typeface="+mj-ea"/>
                <a:ea typeface="+mj-ea"/>
              </a:rPr>
              <a:t>提高短期波動</a:t>
            </a:r>
            <a:r>
              <a:rPr lang="zh-TW" altLang="en-US" sz="2400" dirty="0" smtClean="0">
                <a:latin typeface="+mj-ea"/>
                <a:ea typeface="+mj-ea"/>
              </a:rPr>
              <a:t>度</a:t>
            </a: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26</a:t>
            </a:fld>
            <a:endParaRPr lang="zh-TW" altLang="en-US"/>
          </a:p>
        </p:txBody>
      </p:sp>
      <p:grpSp>
        <p:nvGrpSpPr>
          <p:cNvPr id="7" name="群組 6"/>
          <p:cNvGrpSpPr/>
          <p:nvPr/>
        </p:nvGrpSpPr>
        <p:grpSpPr>
          <a:xfrm>
            <a:off x="725857" y="490253"/>
            <a:ext cx="6071986" cy="1204384"/>
            <a:chOff x="5864833" y="276642"/>
            <a:chExt cx="5216416" cy="1485542"/>
          </a:xfrm>
        </p:grpSpPr>
        <p:sp>
          <p:nvSpPr>
            <p:cNvPr id="8" name="圓角矩形 7"/>
            <p:cNvSpPr/>
            <p:nvPr/>
          </p:nvSpPr>
          <p:spPr>
            <a:xfrm>
              <a:off x="6573868" y="276642"/>
              <a:ext cx="4507381" cy="1240181"/>
            </a:xfrm>
            <a:prstGeom prst="roundRect">
              <a:avLst/>
            </a:prstGeom>
            <a:solidFill>
              <a:srgbClr val="E95D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b="1" dirty="0" smtClean="0"/>
                <a:t>事件重要性與波動度</a:t>
              </a:r>
              <a:endParaRPr lang="zh-TW" altLang="en-US" sz="3600" b="1" dirty="0"/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5864833" y="1094454"/>
              <a:ext cx="1104900" cy="667730"/>
            </a:xfrm>
            <a:prstGeom prst="roundRect">
              <a:avLst/>
            </a:prstGeom>
            <a:solidFill>
              <a:srgbClr val="006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 smtClean="0"/>
                <a:t>過程</a:t>
              </a:r>
              <a:endParaRPr lang="zh-TW" altLang="en-US" sz="2800" b="1" dirty="0"/>
            </a:p>
          </p:txBody>
        </p:sp>
      </p:grpSp>
      <p:sp>
        <p:nvSpPr>
          <p:cNvPr id="11" name="文字方塊 10"/>
          <p:cNvSpPr txBox="1"/>
          <p:nvPr/>
        </p:nvSpPr>
        <p:spPr>
          <a:xfrm rot="16200000">
            <a:off x="6226752" y="3052119"/>
            <a:ext cx="545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count</a:t>
            </a:r>
            <a:endParaRPr lang="zh-TW" altLang="en-US" sz="1400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782271" y="5868907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波動度</a:t>
            </a:r>
            <a:r>
              <a:rPr lang="zh-TW" altLang="en-US" sz="1400" dirty="0">
                <a:latin typeface="Arial Narrow" panose="020B0606020202030204" pitchFamily="34" charset="0"/>
                <a:cs typeface="Arial" panose="020B0604020202020204" pitchFamily="34" charset="0"/>
              </a:rPr>
              <a:t>差</a:t>
            </a:r>
            <a:r>
              <a:rPr lang="en-US" altLang="zh-TW" sz="1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(%)</a:t>
            </a:r>
            <a:endParaRPr lang="zh-TW" altLang="en-US" sz="1400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0232339" y="1308745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>
                <a:solidFill>
                  <a:schemeClr val="accent1">
                    <a:lumMod val="50000"/>
                  </a:schemeClr>
                </a:solidFill>
              </a:rPr>
              <a:t>其他案例請看附錄</a:t>
            </a:r>
            <a:endParaRPr lang="zh-TW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85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12192000" cy="2488305"/>
          </a:xfrm>
          <a:prstGeom prst="rect">
            <a:avLst/>
          </a:prstGeom>
          <a:gradFill flip="none" rotWithShape="1">
            <a:gsLst>
              <a:gs pos="31000">
                <a:srgbClr val="EDF1F9"/>
              </a:gs>
              <a:gs pos="20000">
                <a:schemeClr val="accent1">
                  <a:lumMod val="20000"/>
                  <a:lumOff val="80000"/>
                </a:schemeClr>
              </a:gs>
              <a:gs pos="12000">
                <a:srgbClr val="C7D5ED"/>
              </a:gs>
              <a:gs pos="0">
                <a:schemeClr val="accent1">
                  <a:lumMod val="60000"/>
                  <a:lumOff val="40000"/>
                </a:schemeClr>
              </a:gs>
              <a:gs pos="48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459342" y="1071094"/>
            <a:ext cx="50355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b="1" dirty="0" smtClean="0"/>
              <a:t>1. </a:t>
            </a:r>
            <a:r>
              <a:rPr lang="zh-TW" altLang="en-US" sz="2000" b="1" dirty="0" smtClean="0"/>
              <a:t>選擇前後時間區間 </a:t>
            </a:r>
            <a:endParaRPr lang="en-US" altLang="zh-TW" sz="2000" b="1" dirty="0" smtClean="0"/>
          </a:p>
          <a:p>
            <a:pPr>
              <a:lnSpc>
                <a:spcPct val="150000"/>
              </a:lnSpc>
            </a:pPr>
            <a:r>
              <a:rPr lang="en-US" altLang="zh-TW" sz="2000" b="1" dirty="0" smtClean="0"/>
              <a:t>2. </a:t>
            </a:r>
            <a:r>
              <a:rPr lang="zh-TW" altLang="en-US" sz="2000" b="1" dirty="0" smtClean="0"/>
              <a:t>取得各小區間波動度  </a:t>
            </a:r>
            <a:endParaRPr lang="en-US" altLang="zh-TW" sz="2000" b="1" dirty="0" smtClean="0"/>
          </a:p>
          <a:p>
            <a:pPr>
              <a:lnSpc>
                <a:spcPct val="150000"/>
              </a:lnSpc>
            </a:pPr>
            <a:r>
              <a:rPr lang="en-US" altLang="zh-TW" sz="2000" b="1" dirty="0" smtClean="0"/>
              <a:t>3. </a:t>
            </a:r>
            <a:r>
              <a:rPr lang="zh-TW" altLang="en-US" sz="2000" b="1" dirty="0" smtClean="0"/>
              <a:t>找出所有新聞案例的各區間平均 </a:t>
            </a:r>
            <a:r>
              <a:rPr lang="en-US" altLang="zh-TW" sz="2000" b="1" dirty="0" smtClean="0"/>
              <a:t>(</a:t>
            </a:r>
            <a:r>
              <a:rPr lang="zh-TW" altLang="en-US" sz="2000" b="1" dirty="0"/>
              <a:t>權</a:t>
            </a:r>
            <a:r>
              <a:rPr lang="zh-TW" altLang="en-US" sz="2000" b="1" dirty="0" smtClean="0"/>
              <a:t>重</a:t>
            </a:r>
            <a:r>
              <a:rPr lang="en-US" altLang="zh-TW" sz="2000" b="1" dirty="0" smtClean="0"/>
              <a:t>)</a:t>
            </a:r>
            <a:r>
              <a:rPr lang="zh-TW" altLang="en-US" sz="2000" b="1" dirty="0" smtClean="0"/>
              <a:t> </a:t>
            </a:r>
            <a:endParaRPr lang="en-US" altLang="zh-TW" sz="2000" b="1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41" y="2233732"/>
            <a:ext cx="4971559" cy="3996402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27</a:t>
            </a:fld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599168" y="468987"/>
            <a:ext cx="5518533" cy="1204384"/>
            <a:chOff x="5864833" y="276642"/>
            <a:chExt cx="5175071" cy="1485542"/>
          </a:xfrm>
        </p:grpSpPr>
        <p:sp>
          <p:nvSpPr>
            <p:cNvPr id="11" name="圓角矩形 10"/>
            <p:cNvSpPr/>
            <p:nvPr/>
          </p:nvSpPr>
          <p:spPr>
            <a:xfrm>
              <a:off x="6573868" y="276642"/>
              <a:ext cx="4466036" cy="1240181"/>
            </a:xfrm>
            <a:prstGeom prst="roundRect">
              <a:avLst/>
            </a:prstGeom>
            <a:solidFill>
              <a:srgbClr val="E95D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b="1" dirty="0" smtClean="0"/>
                <a:t>波動度反應速度</a:t>
              </a:r>
              <a:endParaRPr lang="zh-TW" altLang="en-US" sz="3600" b="1" dirty="0"/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5864833" y="1094454"/>
              <a:ext cx="1104900" cy="667730"/>
            </a:xfrm>
            <a:prstGeom prst="roundRect">
              <a:avLst/>
            </a:prstGeom>
            <a:solidFill>
              <a:srgbClr val="006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 smtClean="0"/>
                <a:t>過程</a:t>
              </a:r>
              <a:endParaRPr lang="zh-TW" altLang="en-US" sz="2800" b="1" dirty="0"/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887" y="3425290"/>
            <a:ext cx="3313982" cy="262714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693" y="3425289"/>
            <a:ext cx="3268193" cy="262714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964817" y="2666005"/>
            <a:ext cx="5304657" cy="497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發現</a:t>
            </a:r>
            <a:r>
              <a:rPr lang="en-US" altLang="zh-TW" sz="20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6J</a:t>
            </a:r>
            <a:r>
              <a:rPr lang="zh-TW" altLang="en-US" sz="20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NQ</a:t>
            </a:r>
            <a:r>
              <a:rPr lang="zh-TW" altLang="en-US" sz="20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r>
              <a:rPr lang="zh-TW" altLang="en-US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美國重要新聞的反應快速</a:t>
            </a:r>
            <a:endParaRPr lang="en-US" altLang="zh-TW" sz="20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442787" y="6037276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>
                <a:solidFill>
                  <a:schemeClr val="accent1">
                    <a:lumMod val="50000"/>
                  </a:schemeClr>
                </a:solidFill>
              </a:rPr>
              <a:t>其他案例請看附錄</a:t>
            </a:r>
            <a:endParaRPr lang="zh-TW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65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-1"/>
            <a:ext cx="12191999" cy="2681207"/>
          </a:xfrm>
          <a:prstGeom prst="rect">
            <a:avLst/>
          </a:prstGeom>
          <a:gradFill flip="none" rotWithShape="1">
            <a:gsLst>
              <a:gs pos="31000">
                <a:srgbClr val="EDF1F9"/>
              </a:gs>
              <a:gs pos="20000">
                <a:schemeClr val="accent1">
                  <a:lumMod val="20000"/>
                  <a:lumOff val="80000"/>
                </a:schemeClr>
              </a:gs>
              <a:gs pos="12000">
                <a:srgbClr val="C7D5ED"/>
              </a:gs>
              <a:gs pos="0">
                <a:schemeClr val="accent1">
                  <a:lumMod val="60000"/>
                  <a:lumOff val="40000"/>
                </a:schemeClr>
              </a:gs>
              <a:gs pos="48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28</a:t>
            </a:fld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723060" y="1698932"/>
            <a:ext cx="107458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在樣本期間內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6J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對日本新聞敏感度相較美國新聞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美國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新聞對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6J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分內、日本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新聞大約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分鐘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內。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96" y="2759182"/>
            <a:ext cx="4918306" cy="365645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96" y="2742775"/>
            <a:ext cx="4823447" cy="3689263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723060" y="319954"/>
            <a:ext cx="6475400" cy="1059024"/>
            <a:chOff x="5864833" y="276642"/>
            <a:chExt cx="6402320" cy="1485542"/>
          </a:xfrm>
        </p:grpSpPr>
        <p:sp>
          <p:nvSpPr>
            <p:cNvPr id="12" name="圓角矩形 11"/>
            <p:cNvSpPr/>
            <p:nvPr/>
          </p:nvSpPr>
          <p:spPr>
            <a:xfrm>
              <a:off x="6573867" y="276642"/>
              <a:ext cx="5693286" cy="1261727"/>
            </a:xfrm>
            <a:prstGeom prst="roundRect">
              <a:avLst/>
            </a:prstGeom>
            <a:solidFill>
              <a:srgbClr val="E95D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b="1" dirty="0" smtClean="0"/>
                <a:t>不同國家反應速度 </a:t>
              </a:r>
              <a:r>
                <a:rPr lang="en-US" altLang="zh-TW" sz="3600" b="1" dirty="0" smtClean="0"/>
                <a:t>(</a:t>
              </a:r>
              <a:r>
                <a:rPr lang="zh-TW" altLang="en-US" sz="3600" b="1" dirty="0" smtClean="0"/>
                <a:t>觀察</a:t>
              </a:r>
              <a:r>
                <a:rPr lang="en-US" altLang="zh-TW" sz="3600" b="1" dirty="0" smtClean="0"/>
                <a:t>)</a:t>
              </a:r>
              <a:r>
                <a:rPr lang="zh-TW" altLang="en-US" sz="3600" b="1" dirty="0" smtClean="0"/>
                <a:t> </a:t>
              </a:r>
              <a:endParaRPr lang="zh-TW" altLang="en-US" sz="3600" b="1" dirty="0"/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5864833" y="1094454"/>
              <a:ext cx="1104900" cy="667730"/>
            </a:xfrm>
            <a:prstGeom prst="roundRect">
              <a:avLst/>
            </a:prstGeom>
            <a:solidFill>
              <a:srgbClr val="006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 smtClean="0"/>
                <a:t>過程</a:t>
              </a:r>
              <a:endParaRPr lang="zh-TW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4686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29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507454" y="842404"/>
            <a:ext cx="3177093" cy="1042942"/>
            <a:chOff x="645607" y="455658"/>
            <a:chExt cx="3177093" cy="1042942"/>
          </a:xfrm>
        </p:grpSpPr>
        <p:sp>
          <p:nvSpPr>
            <p:cNvPr id="6" name="圓角矩形 5"/>
            <p:cNvSpPr/>
            <p:nvPr/>
          </p:nvSpPr>
          <p:spPr>
            <a:xfrm>
              <a:off x="645607" y="455658"/>
              <a:ext cx="2667000" cy="747711"/>
            </a:xfrm>
            <a:prstGeom prst="roundRect">
              <a:avLst/>
            </a:prstGeom>
            <a:solidFill>
              <a:srgbClr val="E95D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838200" y="534988"/>
              <a:ext cx="2984500" cy="963612"/>
            </a:xfrm>
            <a:prstGeom prst="roundRect">
              <a:avLst/>
            </a:prstGeom>
            <a:solidFill>
              <a:srgbClr val="006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b="1" dirty="0" smtClean="0"/>
                <a:t>研究</a:t>
              </a:r>
              <a:r>
                <a:rPr lang="zh-TW" altLang="en-US" sz="4400" b="1" dirty="0" smtClean="0"/>
                <a:t>總</a:t>
              </a:r>
              <a:r>
                <a:rPr lang="zh-TW" altLang="en-US" sz="4400" b="1" dirty="0"/>
                <a:t>結</a:t>
              </a:r>
              <a:endParaRPr lang="zh-TW" altLang="en-US" sz="4400" b="1" dirty="0"/>
            </a:p>
          </p:txBody>
        </p:sp>
      </p:grpSp>
      <p:sp>
        <p:nvSpPr>
          <p:cNvPr id="9" name="內容版面配置區 9"/>
          <p:cNvSpPr>
            <a:spLocks noGrp="1"/>
          </p:cNvSpPr>
          <p:nvPr>
            <p:ph idx="1"/>
          </p:nvPr>
        </p:nvSpPr>
        <p:spPr>
          <a:xfrm>
            <a:off x="829437" y="2570888"/>
            <a:ext cx="10533127" cy="3316346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zh-TW" altLang="en-US" sz="2800" dirty="0" smtClean="0">
                <a:latin typeface="+mj-ea"/>
                <a:ea typeface="+mj-ea"/>
              </a:rPr>
              <a:t>美國</a:t>
            </a:r>
            <a:r>
              <a:rPr lang="zh-TW" altLang="en-US" sz="2800" dirty="0" smtClean="0">
                <a:latin typeface="+mj-ea"/>
                <a:ea typeface="+mj-ea"/>
              </a:rPr>
              <a:t>新聞</a:t>
            </a:r>
            <a:r>
              <a:rPr lang="zh-TW" altLang="en-US" sz="2800" dirty="0" smtClean="0">
                <a:latin typeface="+mj-ea"/>
                <a:ea typeface="+mj-ea"/>
              </a:rPr>
              <a:t>對美元對日圓期貨</a:t>
            </a:r>
            <a:r>
              <a:rPr lang="en-US" altLang="zh-TW" sz="2800" dirty="0" smtClean="0">
                <a:latin typeface="+mj-ea"/>
                <a:ea typeface="+mj-ea"/>
              </a:rPr>
              <a:t>(6J)</a:t>
            </a:r>
            <a:r>
              <a:rPr lang="zh-TW" altLang="en-US" sz="2800" dirty="0" smtClean="0">
                <a:latin typeface="+mj-ea"/>
                <a:ea typeface="+mj-ea"/>
              </a:rPr>
              <a:t>、</a:t>
            </a:r>
            <a:r>
              <a:rPr lang="en-US" altLang="zh-TW" sz="2800" dirty="0" smtClean="0">
                <a:latin typeface="+mj-ea"/>
                <a:ea typeface="+mj-ea"/>
              </a:rPr>
              <a:t>NQ</a:t>
            </a:r>
            <a:r>
              <a:rPr lang="zh-TW" altLang="en-US" sz="2800" dirty="0" smtClean="0">
                <a:latin typeface="+mj-ea"/>
                <a:ea typeface="+mj-ea"/>
              </a:rPr>
              <a:t>等影響</a:t>
            </a:r>
            <a:r>
              <a:rPr lang="zh-TW" altLang="en-US" sz="2800" b="1" dirty="0" smtClean="0">
                <a:latin typeface="+mj-ea"/>
                <a:ea typeface="+mj-ea"/>
              </a:rPr>
              <a:t>明顯</a:t>
            </a:r>
            <a:endParaRPr lang="en-US" altLang="zh-TW" sz="28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TW" altLang="en-US" sz="2800" dirty="0" smtClean="0">
                <a:latin typeface="+mj-ea"/>
                <a:ea typeface="+mj-ea"/>
              </a:rPr>
              <a:t>較重要的</a:t>
            </a:r>
            <a:r>
              <a:rPr lang="zh-TW" altLang="en-US" sz="2800" dirty="0">
                <a:latin typeface="+mj-ea"/>
                <a:ea typeface="+mj-ea"/>
              </a:rPr>
              <a:t>新聞對波動</a:t>
            </a:r>
            <a:r>
              <a:rPr lang="zh-TW" altLang="en-US" sz="2800" dirty="0" smtClean="0">
                <a:latin typeface="+mj-ea"/>
                <a:ea typeface="+mj-ea"/>
              </a:rPr>
              <a:t>度有</a:t>
            </a:r>
            <a:r>
              <a:rPr lang="zh-TW" altLang="en-US" sz="2800" b="1" dirty="0" smtClean="0">
                <a:latin typeface="+mj-ea"/>
                <a:ea typeface="+mj-ea"/>
              </a:rPr>
              <a:t>更明顯</a:t>
            </a:r>
            <a:r>
              <a:rPr lang="zh-TW" altLang="en-US" sz="2800" dirty="0" smtClean="0">
                <a:latin typeface="+mj-ea"/>
                <a:ea typeface="+mj-ea"/>
              </a:rPr>
              <a:t>的影響，反應速度也越快</a:t>
            </a:r>
            <a:endParaRPr lang="en-US" altLang="zh-TW" sz="2800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zh-TW" sz="2800" dirty="0" smtClean="0">
                <a:latin typeface="+mj-ea"/>
                <a:ea typeface="+mj-ea"/>
              </a:rPr>
              <a:t>6J</a:t>
            </a:r>
            <a:r>
              <a:rPr lang="zh-TW" altLang="en-US" sz="2800" dirty="0" smtClean="0">
                <a:latin typeface="+mj-ea"/>
                <a:ea typeface="+mj-ea"/>
              </a:rPr>
              <a:t>、</a:t>
            </a:r>
            <a:r>
              <a:rPr lang="en-US" altLang="zh-TW" sz="2800" dirty="0" smtClean="0">
                <a:latin typeface="+mj-ea"/>
                <a:ea typeface="+mj-ea"/>
              </a:rPr>
              <a:t>NQ</a:t>
            </a:r>
            <a:r>
              <a:rPr lang="zh-TW" altLang="en-US" sz="2800" dirty="0" smtClean="0">
                <a:latin typeface="+mj-ea"/>
                <a:ea typeface="+mj-ea"/>
              </a:rPr>
              <a:t>對</a:t>
            </a:r>
            <a:r>
              <a:rPr lang="zh-TW" altLang="en-US" sz="2800" dirty="0" smtClean="0">
                <a:latin typeface="+mj-ea"/>
                <a:ea typeface="+mj-ea"/>
              </a:rPr>
              <a:t>美國重要新聞的</a:t>
            </a:r>
            <a:r>
              <a:rPr lang="zh-TW" altLang="en-US" sz="2800" b="1" dirty="0" smtClean="0">
                <a:latin typeface="+mj-ea"/>
                <a:ea typeface="+mj-ea"/>
              </a:rPr>
              <a:t>反應</a:t>
            </a:r>
            <a:r>
              <a:rPr lang="zh-TW" altLang="en-US" sz="2800" b="1" dirty="0" smtClean="0">
                <a:latin typeface="+mj-ea"/>
                <a:ea typeface="+mj-ea"/>
              </a:rPr>
              <a:t>快速 </a:t>
            </a:r>
            <a:r>
              <a:rPr lang="en-US" altLang="zh-TW" sz="2800" dirty="0" smtClean="0">
                <a:latin typeface="+mj-ea"/>
                <a:ea typeface="+mj-ea"/>
              </a:rPr>
              <a:t>(</a:t>
            </a:r>
            <a:r>
              <a:rPr lang="zh-TW" altLang="en-US" sz="2800" dirty="0" smtClean="0">
                <a:latin typeface="+mj-ea"/>
                <a:ea typeface="+mj-ea"/>
              </a:rPr>
              <a:t>約</a:t>
            </a:r>
            <a:r>
              <a:rPr lang="en-US" altLang="zh-TW" sz="2800" dirty="0" smtClean="0">
                <a:latin typeface="+mj-ea"/>
                <a:ea typeface="+mj-ea"/>
              </a:rPr>
              <a:t>3</a:t>
            </a:r>
            <a:r>
              <a:rPr lang="zh-TW" altLang="en-US" sz="2800" dirty="0" smtClean="0">
                <a:latin typeface="+mj-ea"/>
                <a:ea typeface="+mj-ea"/>
              </a:rPr>
              <a:t>秒內達波動最高點</a:t>
            </a:r>
            <a:r>
              <a:rPr lang="en-US" altLang="zh-TW" sz="2800" dirty="0" smtClean="0">
                <a:latin typeface="+mj-ea"/>
                <a:ea typeface="+mj-ea"/>
              </a:rPr>
              <a:t>)</a:t>
            </a:r>
            <a:endParaRPr lang="en-US" altLang="zh-TW" sz="2800" b="1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zh-TW" sz="2800" dirty="0" smtClean="0">
                <a:latin typeface="+mj-ea"/>
                <a:ea typeface="+mj-ea"/>
              </a:rPr>
              <a:t>6J</a:t>
            </a:r>
            <a:r>
              <a:rPr lang="zh-TW" altLang="en-US" sz="2800" dirty="0">
                <a:latin typeface="+mj-ea"/>
                <a:ea typeface="+mj-ea"/>
              </a:rPr>
              <a:t>對美國新聞相較日本新聞敏感度</a:t>
            </a:r>
            <a:r>
              <a:rPr lang="zh-TW" altLang="en-US" sz="2800" b="1" dirty="0">
                <a:latin typeface="+mj-ea"/>
                <a:ea typeface="+mj-ea"/>
              </a:rPr>
              <a:t>較高</a:t>
            </a:r>
            <a:endParaRPr lang="en-US" altLang="zh-TW" sz="2800" b="1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endParaRPr lang="zh-TW" altLang="en-US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93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B0745-DD1B-47AD-8D1A-00C0354EDCC3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96816" y="3075057"/>
            <a:ext cx="10398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latin typeface="Noto Sans CJK TC Black"/>
                <a:ea typeface="Noto Sans CJK TC Black"/>
                <a:cs typeface="Times New Roman" panose="02020603050405020304" pitchFamily="18" charset="0"/>
              </a:rPr>
              <a:t>ETF</a:t>
            </a:r>
            <a:r>
              <a:rPr lang="zh-TW" altLang="en-US" sz="4000" dirty="0" smtClean="0">
                <a:solidFill>
                  <a:schemeClr val="bg1"/>
                </a:solidFill>
                <a:latin typeface="Noto Sans CJK TC Black"/>
                <a:ea typeface="Noto Sans CJK TC Black"/>
                <a:cs typeface="Times New Roman" panose="02020603050405020304" pitchFamily="18" charset="0"/>
              </a:rPr>
              <a:t>新聞與</a:t>
            </a:r>
            <a:r>
              <a:rPr lang="en-US" altLang="zh-TW" sz="4000" dirty="0" smtClean="0">
                <a:solidFill>
                  <a:schemeClr val="bg1"/>
                </a:solidFill>
                <a:latin typeface="Noto Sans CJK TC Black"/>
                <a:ea typeface="Noto Sans CJK TC Black"/>
                <a:cs typeface="Times New Roman" panose="02020603050405020304" pitchFamily="18" charset="0"/>
              </a:rPr>
              <a:t>PTT</a:t>
            </a:r>
            <a:r>
              <a:rPr lang="zh-TW" altLang="en-US" sz="4000" dirty="0" smtClean="0">
                <a:solidFill>
                  <a:schemeClr val="bg1"/>
                </a:solidFill>
                <a:latin typeface="Noto Sans CJK TC Black"/>
                <a:ea typeface="Noto Sans CJK TC Black"/>
                <a:cs typeface="Times New Roman" panose="02020603050405020304" pitchFamily="18" charset="0"/>
              </a:rPr>
              <a:t>影響</a:t>
            </a:r>
            <a:endParaRPr lang="zh-TW" altLang="en-US" sz="4000" dirty="0">
              <a:solidFill>
                <a:schemeClr val="bg1"/>
              </a:solidFill>
              <a:latin typeface="Noto Sans CJK TC Black"/>
              <a:ea typeface="Noto Sans CJK TC Black"/>
            </a:endParaRPr>
          </a:p>
        </p:txBody>
      </p:sp>
    </p:spTree>
    <p:extLst>
      <p:ext uri="{BB962C8B-B14F-4D97-AF65-F5344CB8AC3E}">
        <p14:creationId xmlns:p14="http://schemas.microsoft.com/office/powerpoint/2010/main" val="53191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1820570" y="2436625"/>
            <a:ext cx="8550861" cy="265672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zh-TW" altLang="en-US" sz="3200" dirty="0" smtClean="0">
                <a:latin typeface="+mj-ea"/>
                <a:ea typeface="+mj-ea"/>
              </a:rPr>
              <a:t>結合選擇權的</a:t>
            </a:r>
            <a:r>
              <a:rPr lang="zh-TW" altLang="en-US" sz="3200" b="1" dirty="0" smtClean="0">
                <a:latin typeface="+mj-ea"/>
                <a:ea typeface="+mj-ea"/>
              </a:rPr>
              <a:t>隱含波動度</a:t>
            </a:r>
            <a:r>
              <a:rPr lang="zh-TW" altLang="en-US" sz="3200" dirty="0" smtClean="0">
                <a:latin typeface="+mj-ea"/>
                <a:ea typeface="+mj-ea"/>
              </a:rPr>
              <a:t>，觀察是否有相對應的反應</a:t>
            </a:r>
            <a:endParaRPr lang="en-US" altLang="zh-TW" sz="32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3200" dirty="0" smtClean="0">
                <a:latin typeface="+mj-ea"/>
                <a:ea typeface="+mj-ea"/>
              </a:rPr>
              <a:t>將各類新聞做更詳細的區分，找出各</a:t>
            </a:r>
            <a:r>
              <a:rPr lang="zh-TW" altLang="en-US" sz="3200" b="1" dirty="0" smtClean="0">
                <a:latin typeface="+mj-ea"/>
                <a:ea typeface="+mj-ea"/>
              </a:rPr>
              <a:t>組間波動度</a:t>
            </a:r>
            <a:r>
              <a:rPr lang="zh-TW" altLang="en-US" sz="3200" dirty="0" smtClean="0">
                <a:latin typeface="+mj-ea"/>
                <a:ea typeface="+mj-ea"/>
              </a:rPr>
              <a:t>是否存在</a:t>
            </a:r>
            <a:r>
              <a:rPr lang="zh-TW" altLang="en-US" sz="3200" b="1" dirty="0" smtClean="0">
                <a:latin typeface="+mj-ea"/>
                <a:ea typeface="+mj-ea"/>
              </a:rPr>
              <a:t>差異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3200" dirty="0" smtClean="0">
                <a:latin typeface="+mj-ea"/>
                <a:ea typeface="+mj-ea"/>
              </a:rPr>
              <a:t>研究各商品對某件新聞產生反應的</a:t>
            </a:r>
            <a:r>
              <a:rPr lang="zh-TW" altLang="en-US" sz="3200" b="1" dirty="0" smtClean="0">
                <a:latin typeface="+mj-ea"/>
                <a:ea typeface="+mj-ea"/>
              </a:rPr>
              <a:t>先後順序</a:t>
            </a:r>
            <a:endParaRPr lang="en-US" altLang="zh-TW" sz="3200" b="1" dirty="0" smtClean="0">
              <a:latin typeface="+mj-ea"/>
              <a:ea typeface="+mj-ea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30</a:t>
            </a:fld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857603" y="492128"/>
            <a:ext cx="10571729" cy="5311772"/>
            <a:chOff x="838200" y="542928"/>
            <a:chExt cx="10571729" cy="5311772"/>
          </a:xfrm>
        </p:grpSpPr>
        <p:sp>
          <p:nvSpPr>
            <p:cNvPr id="7" name="圓角矩形 6"/>
            <p:cNvSpPr/>
            <p:nvPr/>
          </p:nvSpPr>
          <p:spPr>
            <a:xfrm>
              <a:off x="838200" y="1093789"/>
              <a:ext cx="10571729" cy="4760911"/>
            </a:xfrm>
            <a:prstGeom prst="roundRect">
              <a:avLst/>
            </a:prstGeom>
            <a:noFill/>
            <a:ln w="19050">
              <a:solidFill>
                <a:srgbClr val="008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8" name="群組 7"/>
            <p:cNvGrpSpPr/>
            <p:nvPr/>
          </p:nvGrpSpPr>
          <p:grpSpPr>
            <a:xfrm>
              <a:off x="1701800" y="542928"/>
              <a:ext cx="2984501" cy="1234862"/>
              <a:chOff x="774700" y="325651"/>
              <a:chExt cx="2984501" cy="1234862"/>
            </a:xfrm>
          </p:grpSpPr>
          <p:sp>
            <p:nvSpPr>
              <p:cNvPr id="9" name="圓角矩形 8"/>
              <p:cNvSpPr/>
              <p:nvPr/>
            </p:nvSpPr>
            <p:spPr>
              <a:xfrm>
                <a:off x="2019301" y="1048175"/>
                <a:ext cx="1739900" cy="512338"/>
              </a:xfrm>
              <a:prstGeom prst="roundRect">
                <a:avLst/>
              </a:prstGeom>
              <a:solidFill>
                <a:srgbClr val="E95D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0" name="群組 9"/>
              <p:cNvGrpSpPr/>
              <p:nvPr/>
            </p:nvGrpSpPr>
            <p:grpSpPr>
              <a:xfrm>
                <a:off x="774700" y="325651"/>
                <a:ext cx="2984500" cy="1027323"/>
                <a:chOff x="838200" y="471277"/>
                <a:chExt cx="2984500" cy="1027323"/>
              </a:xfrm>
            </p:grpSpPr>
            <p:sp>
              <p:nvSpPr>
                <p:cNvPr id="11" name="圓角矩形 10"/>
                <p:cNvSpPr/>
                <p:nvPr/>
              </p:nvSpPr>
              <p:spPr>
                <a:xfrm>
                  <a:off x="838200" y="471277"/>
                  <a:ext cx="1244602" cy="512338"/>
                </a:xfrm>
                <a:prstGeom prst="roundRect">
                  <a:avLst/>
                </a:prstGeom>
                <a:solidFill>
                  <a:srgbClr val="E95D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" name="圓角矩形 11"/>
                <p:cNvSpPr/>
                <p:nvPr/>
              </p:nvSpPr>
              <p:spPr>
                <a:xfrm>
                  <a:off x="838200" y="534988"/>
                  <a:ext cx="2984500" cy="963612"/>
                </a:xfrm>
                <a:prstGeom prst="roundRect">
                  <a:avLst/>
                </a:prstGeom>
                <a:solidFill>
                  <a:srgbClr val="0062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4400" b="1" dirty="0" smtClean="0"/>
                    <a:t>未來展望</a:t>
                  </a:r>
                  <a:endParaRPr lang="zh-TW" altLang="en-US" sz="4400" b="1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0064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2403232"/>
            <a:ext cx="10515600" cy="1584813"/>
          </a:xfrm>
        </p:spPr>
        <p:txBody>
          <a:bodyPr>
            <a:normAutofit/>
          </a:bodyPr>
          <a:lstStyle/>
          <a:p>
            <a:pPr algn="ctr"/>
            <a:r>
              <a:rPr lang="zh-TW" altLang="en-US" sz="6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謝謝聆聽</a:t>
            </a:r>
            <a:endParaRPr lang="zh-TW" altLang="en-US"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28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382716" y="3075057"/>
            <a:ext cx="7426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 smtClean="0">
                <a:solidFill>
                  <a:schemeClr val="bg1"/>
                </a:solidFill>
                <a:latin typeface="標楷體" panose="03000509000000000000" pitchFamily="65" charset="-120"/>
                <a:ea typeface="Noto Sans CJK TC Black"/>
                <a:cs typeface="Times New Roman" panose="02020603050405020304" pitchFamily="18" charset="0"/>
              </a:rPr>
              <a:t>高股息</a:t>
            </a:r>
            <a:r>
              <a:rPr lang="en-US" altLang="zh-TW" sz="4000" dirty="0" smtClean="0">
                <a:solidFill>
                  <a:schemeClr val="bg1"/>
                </a:solidFill>
                <a:latin typeface="標楷體" panose="03000509000000000000" pitchFamily="65" charset="-120"/>
                <a:ea typeface="Noto Sans CJK TC Black"/>
                <a:cs typeface="Times New Roman" panose="02020603050405020304" pitchFamily="18" charset="0"/>
              </a:rPr>
              <a:t>ETF</a:t>
            </a:r>
            <a:r>
              <a:rPr lang="zh-TW" altLang="en-US" sz="4000" dirty="0" smtClean="0">
                <a:solidFill>
                  <a:schemeClr val="bg1"/>
                </a:solidFill>
                <a:latin typeface="標楷體" panose="03000509000000000000" pitchFamily="65" charset="-120"/>
                <a:ea typeface="Noto Sans CJK TC Black"/>
                <a:cs typeface="Times New Roman" panose="02020603050405020304" pitchFamily="18" charset="0"/>
              </a:rPr>
              <a:t>分</a:t>
            </a:r>
            <a:r>
              <a:rPr lang="zh-TW" altLang="en-US" sz="4000" dirty="0">
                <a:solidFill>
                  <a:schemeClr val="bg1"/>
                </a:solidFill>
                <a:latin typeface="標楷體" panose="03000509000000000000" pitchFamily="65" charset="-120"/>
                <a:ea typeface="Noto Sans CJK TC Black"/>
                <a:cs typeface="Times New Roman" panose="02020603050405020304" pitchFamily="18" charset="0"/>
              </a:rPr>
              <a:t>群</a:t>
            </a:r>
            <a:endParaRPr lang="zh-TW" altLang="en-US" sz="4000" dirty="0">
              <a:solidFill>
                <a:schemeClr val="bg1"/>
              </a:solidFill>
              <a:latin typeface="標楷體" panose="03000509000000000000" pitchFamily="65" charset="-120"/>
              <a:ea typeface="Noto Sans CJK TC Black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B0745-DD1B-47AD-8D1A-00C0354EDCC3}" type="slidenum">
              <a:rPr lang="zh-TW" altLang="en-US" smtClean="0"/>
              <a:pPr/>
              <a:t>32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736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838200" y="1927479"/>
            <a:ext cx="10515600" cy="40057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+mj-ea"/>
                <a:ea typeface="+mj-ea"/>
              </a:rPr>
              <a:t>延續之前以</a:t>
            </a:r>
            <a:r>
              <a:rPr lang="en-US" altLang="zh-TW" dirty="0" smtClean="0">
                <a:latin typeface="+mj-ea"/>
                <a:ea typeface="+mj-ea"/>
              </a:rPr>
              <a:t>ETF</a:t>
            </a:r>
            <a:r>
              <a:rPr lang="zh-TW" altLang="en-US" dirty="0" smtClean="0">
                <a:latin typeface="+mj-ea"/>
                <a:ea typeface="+mj-ea"/>
              </a:rPr>
              <a:t>成份股權重來分群的結果，將原本高股息類重新分群來優化高股息</a:t>
            </a:r>
            <a:r>
              <a:rPr lang="en-US" altLang="zh-TW" dirty="0" smtClean="0">
                <a:latin typeface="+mj-ea"/>
                <a:ea typeface="+mj-ea"/>
              </a:rPr>
              <a:t>ETF</a:t>
            </a:r>
            <a:r>
              <a:rPr lang="zh-TW" altLang="en-US" dirty="0" smtClean="0">
                <a:latin typeface="+mj-ea"/>
                <a:ea typeface="+mj-ea"/>
              </a:rPr>
              <a:t>分類和提高高股息組內相似度。</a:t>
            </a:r>
            <a:endParaRPr lang="en-US" altLang="zh-TW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結果</a:t>
            </a:r>
            <a:r>
              <a:rPr lang="en-US" altLang="zh-TW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: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 有</a:t>
            </a:r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稍微提高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平均組內相關性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，</a:t>
            </a:r>
            <a:r>
              <a:rPr lang="zh-TW" altLang="en-US" b="1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降低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平均組外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相關性</a:t>
            </a:r>
            <a:endParaRPr lang="en-US" altLang="zh-TW" dirty="0" smtClean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+mj-ea"/>
                <a:ea typeface="+mj-ea"/>
              </a:rPr>
              <a:t>了解組內</a:t>
            </a:r>
            <a:r>
              <a:rPr lang="en-US" altLang="zh-TW" dirty="0" smtClean="0">
                <a:latin typeface="+mj-ea"/>
                <a:ea typeface="+mj-ea"/>
              </a:rPr>
              <a:t>ETF</a:t>
            </a:r>
            <a:r>
              <a:rPr lang="zh-TW" altLang="en-US" dirty="0" smtClean="0">
                <a:latin typeface="+mj-ea"/>
                <a:ea typeface="+mj-ea"/>
              </a:rPr>
              <a:t>互相的強弱勢與對大盤強弱勢的差別。</a:t>
            </a:r>
            <a:endParaRPr lang="en-US" altLang="zh-TW" dirty="0" smtClean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結果</a:t>
            </a:r>
            <a:r>
              <a:rPr lang="en-US" altLang="zh-TW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: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 組內、組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外相關強弱勢平均都比對大盤的強弱勢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平均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小</a:t>
            </a:r>
            <a:endParaRPr lang="en-US" altLang="zh-TW" dirty="0" smtClean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33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397931" y="387106"/>
            <a:ext cx="11396139" cy="5619994"/>
            <a:chOff x="838200" y="763588"/>
            <a:chExt cx="10571729" cy="5091112"/>
          </a:xfrm>
        </p:grpSpPr>
        <p:sp>
          <p:nvSpPr>
            <p:cNvPr id="6" name="圓角矩形 5"/>
            <p:cNvSpPr/>
            <p:nvPr/>
          </p:nvSpPr>
          <p:spPr>
            <a:xfrm>
              <a:off x="838200" y="1093789"/>
              <a:ext cx="10571729" cy="4760911"/>
            </a:xfrm>
            <a:prstGeom prst="roundRect">
              <a:avLst/>
            </a:prstGeom>
            <a:noFill/>
            <a:ln w="19050">
              <a:solidFill>
                <a:srgbClr val="008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7" name="群組 6"/>
            <p:cNvGrpSpPr/>
            <p:nvPr/>
          </p:nvGrpSpPr>
          <p:grpSpPr>
            <a:xfrm>
              <a:off x="1193800" y="763588"/>
              <a:ext cx="3302000" cy="1065212"/>
              <a:chOff x="838200" y="534988"/>
              <a:chExt cx="3302000" cy="1065212"/>
            </a:xfrm>
          </p:grpSpPr>
          <p:sp>
            <p:nvSpPr>
              <p:cNvPr id="8" name="圓角矩形 7"/>
              <p:cNvSpPr/>
              <p:nvPr/>
            </p:nvSpPr>
            <p:spPr>
              <a:xfrm>
                <a:off x="1473200" y="852489"/>
                <a:ext cx="2667000" cy="747711"/>
              </a:xfrm>
              <a:prstGeom prst="roundRect">
                <a:avLst/>
              </a:prstGeom>
              <a:solidFill>
                <a:srgbClr val="E95D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圓角矩形 8"/>
              <p:cNvSpPr/>
              <p:nvPr/>
            </p:nvSpPr>
            <p:spPr>
              <a:xfrm>
                <a:off x="838200" y="534988"/>
                <a:ext cx="2984500" cy="963612"/>
              </a:xfrm>
              <a:prstGeom prst="roundRect">
                <a:avLst/>
              </a:prstGeom>
              <a:solidFill>
                <a:srgbClr val="0062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4400" b="1" dirty="0" smtClean="0"/>
                  <a:t>研究</a:t>
                </a:r>
                <a:r>
                  <a:rPr lang="zh-TW" altLang="en-US" sz="4400" b="1" dirty="0"/>
                  <a:t>概要</a:t>
                </a:r>
                <a:endParaRPr lang="zh-TW" altLang="en-US" sz="4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023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34</a:t>
            </a:fld>
            <a:endParaRPr lang="zh-TW" altLang="en-US"/>
          </a:p>
        </p:txBody>
      </p:sp>
      <p:grpSp>
        <p:nvGrpSpPr>
          <p:cNvPr id="13" name="群組 12"/>
          <p:cNvGrpSpPr/>
          <p:nvPr/>
        </p:nvGrpSpPr>
        <p:grpSpPr>
          <a:xfrm>
            <a:off x="7109751" y="2463425"/>
            <a:ext cx="4675830" cy="3514934"/>
            <a:chOff x="6177199" y="1208774"/>
            <a:chExt cx="5698278" cy="427143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7199" y="1208774"/>
              <a:ext cx="5698278" cy="4271437"/>
            </a:xfrm>
            <a:prstGeom prst="rect">
              <a:avLst/>
            </a:prstGeom>
          </p:spPr>
        </p:pic>
        <p:grpSp>
          <p:nvGrpSpPr>
            <p:cNvPr id="6" name="群組 5"/>
            <p:cNvGrpSpPr/>
            <p:nvPr/>
          </p:nvGrpSpPr>
          <p:grpSpPr>
            <a:xfrm>
              <a:off x="6546217" y="1419141"/>
              <a:ext cx="5275732" cy="3711659"/>
              <a:chOff x="6546217" y="1419141"/>
              <a:chExt cx="5275732" cy="3711659"/>
            </a:xfrm>
          </p:grpSpPr>
          <p:sp>
            <p:nvSpPr>
              <p:cNvPr id="9" name="橢圓 8"/>
              <p:cNvSpPr/>
              <p:nvPr/>
            </p:nvSpPr>
            <p:spPr>
              <a:xfrm>
                <a:off x="8860692" y="2743734"/>
                <a:ext cx="2961257" cy="2387066"/>
              </a:xfrm>
              <a:prstGeom prst="ellipse">
                <a:avLst/>
              </a:prstGeom>
              <a:solidFill>
                <a:srgbClr val="FF9933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橢圓 9"/>
              <p:cNvSpPr/>
              <p:nvPr/>
            </p:nvSpPr>
            <p:spPr>
              <a:xfrm>
                <a:off x="6678245" y="1419141"/>
                <a:ext cx="2422170" cy="1806992"/>
              </a:xfrm>
              <a:prstGeom prst="ellipse">
                <a:avLst/>
              </a:prstGeom>
              <a:solidFill>
                <a:schemeClr val="bg2">
                  <a:lumMod val="50000"/>
                  <a:alpha val="3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橢圓 10"/>
              <p:cNvSpPr/>
              <p:nvPr/>
            </p:nvSpPr>
            <p:spPr>
              <a:xfrm rot="19166384">
                <a:off x="6546217" y="4134292"/>
                <a:ext cx="1283375" cy="449286"/>
              </a:xfrm>
              <a:prstGeom prst="ellipse">
                <a:avLst/>
              </a:prstGeom>
              <a:solidFill>
                <a:schemeClr val="accent5">
                  <a:lumMod val="75000"/>
                  <a:alpha val="3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橢圓 11"/>
              <p:cNvSpPr/>
              <p:nvPr/>
            </p:nvSpPr>
            <p:spPr>
              <a:xfrm rot="19204615">
                <a:off x="6673217" y="4560477"/>
                <a:ext cx="1373360" cy="386579"/>
              </a:xfrm>
              <a:prstGeom prst="ellipse">
                <a:avLst/>
              </a:prstGeom>
              <a:solidFill>
                <a:schemeClr val="accent6">
                  <a:lumMod val="75000"/>
                  <a:alpha val="3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5" name="群組 4"/>
          <p:cNvGrpSpPr/>
          <p:nvPr/>
        </p:nvGrpSpPr>
        <p:grpSpPr>
          <a:xfrm>
            <a:off x="1212201" y="2538679"/>
            <a:ext cx="4856081" cy="3489681"/>
            <a:chOff x="318720" y="1207463"/>
            <a:chExt cx="5793575" cy="4272748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720" y="1207463"/>
              <a:ext cx="5690936" cy="4272748"/>
            </a:xfrm>
            <a:prstGeom prst="rect">
              <a:avLst/>
            </a:prstGeom>
          </p:spPr>
        </p:pic>
        <p:sp>
          <p:nvSpPr>
            <p:cNvPr id="14" name="手繪多邊形 13"/>
            <p:cNvSpPr/>
            <p:nvPr/>
          </p:nvSpPr>
          <p:spPr>
            <a:xfrm>
              <a:off x="3017936" y="2801828"/>
              <a:ext cx="3094359" cy="2328971"/>
            </a:xfrm>
            <a:custGeom>
              <a:avLst/>
              <a:gdLst>
                <a:gd name="connsiteX0" fmla="*/ 770711 w 3375132"/>
                <a:gd name="connsiteY0" fmla="*/ 255032 h 2402734"/>
                <a:gd name="connsiteX1" fmla="*/ 846911 w 3375132"/>
                <a:gd name="connsiteY1" fmla="*/ 1169432 h 2402734"/>
                <a:gd name="connsiteX2" fmla="*/ 1621611 w 3375132"/>
                <a:gd name="connsiteY2" fmla="*/ 1004332 h 2402734"/>
                <a:gd name="connsiteX3" fmla="*/ 1621611 w 3375132"/>
                <a:gd name="connsiteY3" fmla="*/ 1461532 h 2402734"/>
                <a:gd name="connsiteX4" fmla="*/ 770711 w 3375132"/>
                <a:gd name="connsiteY4" fmla="*/ 1525032 h 2402734"/>
                <a:gd name="connsiteX5" fmla="*/ 135711 w 3375132"/>
                <a:gd name="connsiteY5" fmla="*/ 1474232 h 2402734"/>
                <a:gd name="connsiteX6" fmla="*/ 97611 w 3375132"/>
                <a:gd name="connsiteY6" fmla="*/ 1740932 h 2402734"/>
                <a:gd name="connsiteX7" fmla="*/ 1227911 w 3375132"/>
                <a:gd name="connsiteY7" fmla="*/ 2147332 h 2402734"/>
                <a:gd name="connsiteX8" fmla="*/ 2764611 w 3375132"/>
                <a:gd name="connsiteY8" fmla="*/ 2401332 h 2402734"/>
                <a:gd name="connsiteX9" fmla="*/ 3348811 w 3375132"/>
                <a:gd name="connsiteY9" fmla="*/ 2236232 h 2402734"/>
                <a:gd name="connsiteX10" fmla="*/ 3221811 w 3375132"/>
                <a:gd name="connsiteY10" fmla="*/ 1956832 h 2402734"/>
                <a:gd name="connsiteX11" fmla="*/ 2751911 w 3375132"/>
                <a:gd name="connsiteY11" fmla="*/ 1944132 h 2402734"/>
                <a:gd name="connsiteX12" fmla="*/ 2180411 w 3375132"/>
                <a:gd name="connsiteY12" fmla="*/ 1258332 h 2402734"/>
                <a:gd name="connsiteX13" fmla="*/ 1875611 w 3375132"/>
                <a:gd name="connsiteY13" fmla="*/ 305832 h 2402734"/>
                <a:gd name="connsiteX14" fmla="*/ 1266011 w 3375132"/>
                <a:gd name="connsiteY14" fmla="*/ 1032 h 2402734"/>
                <a:gd name="connsiteX15" fmla="*/ 770711 w 3375132"/>
                <a:gd name="connsiteY15" fmla="*/ 255032 h 240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75132" h="2402734">
                  <a:moveTo>
                    <a:pt x="770711" y="255032"/>
                  </a:moveTo>
                  <a:cubicBezTo>
                    <a:pt x="700861" y="449765"/>
                    <a:pt x="705094" y="1044549"/>
                    <a:pt x="846911" y="1169432"/>
                  </a:cubicBezTo>
                  <a:cubicBezTo>
                    <a:pt x="988728" y="1294315"/>
                    <a:pt x="1492494" y="955649"/>
                    <a:pt x="1621611" y="1004332"/>
                  </a:cubicBezTo>
                  <a:cubicBezTo>
                    <a:pt x="1750728" y="1053015"/>
                    <a:pt x="1763428" y="1374749"/>
                    <a:pt x="1621611" y="1461532"/>
                  </a:cubicBezTo>
                  <a:cubicBezTo>
                    <a:pt x="1479794" y="1548315"/>
                    <a:pt x="1018361" y="1522915"/>
                    <a:pt x="770711" y="1525032"/>
                  </a:cubicBezTo>
                  <a:cubicBezTo>
                    <a:pt x="523061" y="1527149"/>
                    <a:pt x="247894" y="1438249"/>
                    <a:pt x="135711" y="1474232"/>
                  </a:cubicBezTo>
                  <a:cubicBezTo>
                    <a:pt x="23528" y="1510215"/>
                    <a:pt x="-84422" y="1628749"/>
                    <a:pt x="97611" y="1740932"/>
                  </a:cubicBezTo>
                  <a:cubicBezTo>
                    <a:pt x="279644" y="1853115"/>
                    <a:pt x="783411" y="2037265"/>
                    <a:pt x="1227911" y="2147332"/>
                  </a:cubicBezTo>
                  <a:cubicBezTo>
                    <a:pt x="1672411" y="2257399"/>
                    <a:pt x="2411128" y="2386515"/>
                    <a:pt x="2764611" y="2401332"/>
                  </a:cubicBezTo>
                  <a:cubicBezTo>
                    <a:pt x="3118094" y="2416149"/>
                    <a:pt x="3272611" y="2310315"/>
                    <a:pt x="3348811" y="2236232"/>
                  </a:cubicBezTo>
                  <a:cubicBezTo>
                    <a:pt x="3425011" y="2162149"/>
                    <a:pt x="3321294" y="2005515"/>
                    <a:pt x="3221811" y="1956832"/>
                  </a:cubicBezTo>
                  <a:cubicBezTo>
                    <a:pt x="3122328" y="1908149"/>
                    <a:pt x="2925478" y="2060549"/>
                    <a:pt x="2751911" y="1944132"/>
                  </a:cubicBezTo>
                  <a:cubicBezTo>
                    <a:pt x="2578344" y="1827715"/>
                    <a:pt x="2326461" y="1531382"/>
                    <a:pt x="2180411" y="1258332"/>
                  </a:cubicBezTo>
                  <a:cubicBezTo>
                    <a:pt x="2034361" y="985282"/>
                    <a:pt x="2028011" y="515382"/>
                    <a:pt x="1875611" y="305832"/>
                  </a:cubicBezTo>
                  <a:cubicBezTo>
                    <a:pt x="1723211" y="96282"/>
                    <a:pt x="1445928" y="11615"/>
                    <a:pt x="1266011" y="1032"/>
                  </a:cubicBezTo>
                  <a:cubicBezTo>
                    <a:pt x="1086094" y="-9551"/>
                    <a:pt x="840561" y="60299"/>
                    <a:pt x="770711" y="255032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30196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手繪多邊形 14"/>
            <p:cNvSpPr/>
            <p:nvPr/>
          </p:nvSpPr>
          <p:spPr>
            <a:xfrm>
              <a:off x="3075979" y="1406769"/>
              <a:ext cx="1521588" cy="2853430"/>
            </a:xfrm>
            <a:custGeom>
              <a:avLst/>
              <a:gdLst>
                <a:gd name="connsiteX0" fmla="*/ 1240067 w 1716797"/>
                <a:gd name="connsiteY0" fmla="*/ 12406 h 3028005"/>
                <a:gd name="connsiteX1" fmla="*/ 1544867 w 1716797"/>
                <a:gd name="connsiteY1" fmla="*/ 253706 h 3028005"/>
                <a:gd name="connsiteX2" fmla="*/ 1011467 w 1716797"/>
                <a:gd name="connsiteY2" fmla="*/ 1104606 h 3028005"/>
                <a:gd name="connsiteX3" fmla="*/ 617767 w 1716797"/>
                <a:gd name="connsiteY3" fmla="*/ 1993606 h 3028005"/>
                <a:gd name="connsiteX4" fmla="*/ 808267 w 1716797"/>
                <a:gd name="connsiteY4" fmla="*/ 2755606 h 3028005"/>
                <a:gd name="connsiteX5" fmla="*/ 1328967 w 1716797"/>
                <a:gd name="connsiteY5" fmla="*/ 2527006 h 3028005"/>
                <a:gd name="connsiteX6" fmla="*/ 1684567 w 1716797"/>
                <a:gd name="connsiteY6" fmla="*/ 2641306 h 3028005"/>
                <a:gd name="connsiteX7" fmla="*/ 1544867 w 1716797"/>
                <a:gd name="connsiteY7" fmla="*/ 2971506 h 3028005"/>
                <a:gd name="connsiteX8" fmla="*/ 312967 w 1716797"/>
                <a:gd name="connsiteY8" fmla="*/ 3022306 h 3028005"/>
                <a:gd name="connsiteX9" fmla="*/ 109767 w 1716797"/>
                <a:gd name="connsiteY9" fmla="*/ 2908006 h 3028005"/>
                <a:gd name="connsiteX10" fmla="*/ 160567 w 1716797"/>
                <a:gd name="connsiteY10" fmla="*/ 2742906 h 3028005"/>
                <a:gd name="connsiteX11" fmla="*/ 8167 w 1716797"/>
                <a:gd name="connsiteY11" fmla="*/ 2298406 h 3028005"/>
                <a:gd name="connsiteX12" fmla="*/ 452667 w 1716797"/>
                <a:gd name="connsiteY12" fmla="*/ 558506 h 3028005"/>
                <a:gd name="connsiteX13" fmla="*/ 1240067 w 1716797"/>
                <a:gd name="connsiteY13" fmla="*/ 12406 h 302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6797" h="3028005">
                  <a:moveTo>
                    <a:pt x="1240067" y="12406"/>
                  </a:moveTo>
                  <a:cubicBezTo>
                    <a:pt x="1422100" y="-38394"/>
                    <a:pt x="1582967" y="71673"/>
                    <a:pt x="1544867" y="253706"/>
                  </a:cubicBezTo>
                  <a:cubicBezTo>
                    <a:pt x="1506767" y="435739"/>
                    <a:pt x="1165984" y="814623"/>
                    <a:pt x="1011467" y="1104606"/>
                  </a:cubicBezTo>
                  <a:cubicBezTo>
                    <a:pt x="856950" y="1394589"/>
                    <a:pt x="651634" y="1718439"/>
                    <a:pt x="617767" y="1993606"/>
                  </a:cubicBezTo>
                  <a:cubicBezTo>
                    <a:pt x="583900" y="2268773"/>
                    <a:pt x="689734" y="2666706"/>
                    <a:pt x="808267" y="2755606"/>
                  </a:cubicBezTo>
                  <a:cubicBezTo>
                    <a:pt x="926800" y="2844506"/>
                    <a:pt x="1182917" y="2546056"/>
                    <a:pt x="1328967" y="2527006"/>
                  </a:cubicBezTo>
                  <a:cubicBezTo>
                    <a:pt x="1475017" y="2507956"/>
                    <a:pt x="1648584" y="2567223"/>
                    <a:pt x="1684567" y="2641306"/>
                  </a:cubicBezTo>
                  <a:cubicBezTo>
                    <a:pt x="1720550" y="2715389"/>
                    <a:pt x="1773467" y="2908006"/>
                    <a:pt x="1544867" y="2971506"/>
                  </a:cubicBezTo>
                  <a:cubicBezTo>
                    <a:pt x="1316267" y="3035006"/>
                    <a:pt x="552150" y="3032889"/>
                    <a:pt x="312967" y="3022306"/>
                  </a:cubicBezTo>
                  <a:cubicBezTo>
                    <a:pt x="73784" y="3011723"/>
                    <a:pt x="135167" y="2954573"/>
                    <a:pt x="109767" y="2908006"/>
                  </a:cubicBezTo>
                  <a:cubicBezTo>
                    <a:pt x="84367" y="2861439"/>
                    <a:pt x="177500" y="2844506"/>
                    <a:pt x="160567" y="2742906"/>
                  </a:cubicBezTo>
                  <a:cubicBezTo>
                    <a:pt x="143634" y="2641306"/>
                    <a:pt x="-40516" y="2662473"/>
                    <a:pt x="8167" y="2298406"/>
                  </a:cubicBezTo>
                  <a:cubicBezTo>
                    <a:pt x="56850" y="1934339"/>
                    <a:pt x="245234" y="935273"/>
                    <a:pt x="452667" y="558506"/>
                  </a:cubicBezTo>
                  <a:cubicBezTo>
                    <a:pt x="660100" y="181739"/>
                    <a:pt x="1058034" y="63206"/>
                    <a:pt x="1240067" y="12406"/>
                  </a:cubicBezTo>
                  <a:close/>
                </a:path>
              </a:pathLst>
            </a:custGeom>
            <a:solidFill>
              <a:schemeClr val="bg2">
                <a:lumMod val="5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349459" y="1805354"/>
              <a:ext cx="2502645" cy="3498038"/>
            </a:xfrm>
            <a:prstGeom prst="ellipse">
              <a:avLst/>
            </a:prstGeom>
            <a:solidFill>
              <a:srgbClr val="FF9933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6843939" y="6063633"/>
            <a:ext cx="5704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</a:rPr>
              <a:t>* 圓點</a:t>
            </a:r>
            <a:r>
              <a:rPr lang="zh-TW" altLang="en-US" sz="1600" dirty="0" smtClean="0">
                <a:solidFill>
                  <a:srgbClr val="FF0000"/>
                </a:solidFill>
              </a:rPr>
              <a:t>顏色為原先分群結果，區塊顏色為新的分組結果</a:t>
            </a:r>
            <a:endParaRPr lang="en-US" altLang="zh-TW" sz="1600" dirty="0" smtClean="0">
              <a:solidFill>
                <a:srgbClr val="FF0000"/>
              </a:solidFill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6403051" y="2701458"/>
            <a:ext cx="514052" cy="2664557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+mj-ea"/>
                <a:ea typeface="+mj-ea"/>
                <a:cs typeface="Times New Roman" panose="02020603050405020304" pitchFamily="18" charset="0"/>
              </a:rPr>
              <a:t>相關性分</a:t>
            </a:r>
            <a:r>
              <a:rPr lang="en-US" altLang="zh-TW" sz="2400" dirty="0">
                <a:latin typeface="+mj-ea"/>
                <a:ea typeface="+mj-ea"/>
                <a:cs typeface="Times New Roman" panose="02020603050405020304" pitchFamily="18" charset="0"/>
              </a:rPr>
              <a:t>4</a:t>
            </a:r>
            <a:r>
              <a:rPr lang="zh-TW" altLang="en-US" sz="2400" dirty="0">
                <a:latin typeface="+mj-ea"/>
                <a:ea typeface="+mj-ea"/>
                <a:cs typeface="Times New Roman" panose="02020603050405020304" pitchFamily="18" charset="0"/>
              </a:rPr>
              <a:t>群</a:t>
            </a:r>
            <a:endParaRPr lang="zh-TW" altLang="en-US" sz="2400" dirty="0">
              <a:latin typeface="+mj-ea"/>
              <a:ea typeface="+mj-ea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436162" y="2745538"/>
            <a:ext cx="515182" cy="2664557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+mj-ea"/>
                <a:ea typeface="+mj-ea"/>
                <a:cs typeface="Times New Roman" panose="02020603050405020304" pitchFamily="18" charset="0"/>
              </a:rPr>
              <a:t>權重分</a:t>
            </a:r>
            <a:r>
              <a:rPr lang="en-US" altLang="zh-TW" sz="2400" dirty="0" smtClean="0">
                <a:latin typeface="+mj-ea"/>
                <a:ea typeface="+mj-ea"/>
                <a:cs typeface="Times New Roman" panose="02020603050405020304" pitchFamily="18" charset="0"/>
              </a:rPr>
              <a:t>3</a:t>
            </a:r>
            <a:r>
              <a:rPr lang="zh-TW" altLang="en-US" sz="2400" dirty="0" smtClean="0">
                <a:latin typeface="+mj-ea"/>
                <a:ea typeface="+mj-ea"/>
                <a:cs typeface="Times New Roman" panose="02020603050405020304" pitchFamily="18" charset="0"/>
              </a:rPr>
              <a:t>群</a:t>
            </a:r>
            <a:endParaRPr lang="zh-TW" altLang="en-US" sz="2400" dirty="0">
              <a:latin typeface="+mj-ea"/>
              <a:ea typeface="+mj-ea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436162" y="424971"/>
            <a:ext cx="5938386" cy="1029343"/>
            <a:chOff x="5864833" y="240031"/>
            <a:chExt cx="4741797" cy="1522153"/>
          </a:xfrm>
        </p:grpSpPr>
        <p:sp>
          <p:nvSpPr>
            <p:cNvPr id="25" name="圓角矩形 24"/>
            <p:cNvSpPr/>
            <p:nvPr/>
          </p:nvSpPr>
          <p:spPr>
            <a:xfrm>
              <a:off x="6573869" y="240031"/>
              <a:ext cx="4032761" cy="1276793"/>
            </a:xfrm>
            <a:prstGeom prst="roundRect">
              <a:avLst/>
            </a:prstGeom>
            <a:solidFill>
              <a:srgbClr val="E95D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b="1" dirty="0" smtClean="0"/>
                <a:t>分群結果速覽</a:t>
              </a:r>
              <a:endParaRPr lang="zh-TW" altLang="en-US" sz="3600" b="1" dirty="0"/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5864833" y="1094454"/>
              <a:ext cx="1104900" cy="667730"/>
            </a:xfrm>
            <a:prstGeom prst="roundRect">
              <a:avLst/>
            </a:prstGeom>
            <a:solidFill>
              <a:srgbClr val="006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 smtClean="0"/>
                <a:t>過程</a:t>
              </a:r>
              <a:endParaRPr lang="zh-TW" altLang="en-US" sz="2800" b="1" dirty="0"/>
            </a:p>
          </p:txBody>
        </p:sp>
      </p:grpSp>
      <p:sp>
        <p:nvSpPr>
          <p:cNvPr id="27" name="文字方塊 26"/>
          <p:cNvSpPr txBox="1"/>
          <p:nvPr/>
        </p:nvSpPr>
        <p:spPr>
          <a:xfrm>
            <a:off x="1030777" y="1866790"/>
            <a:ext cx="1068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+mj-ea"/>
                <a:ea typeface="+mj-ea"/>
              </a:rPr>
              <a:t>用</a:t>
            </a:r>
            <a:r>
              <a:rPr lang="en-US" altLang="zh-TW" b="1" dirty="0" smtClean="0">
                <a:latin typeface="+mj-ea"/>
                <a:ea typeface="+mj-ea"/>
              </a:rPr>
              <a:t>PCA</a:t>
            </a:r>
            <a:r>
              <a:rPr lang="zh-TW" altLang="en-US" b="1" dirty="0" smtClean="0">
                <a:latin typeface="+mj-ea"/>
                <a:ea typeface="+mj-ea"/>
              </a:rPr>
              <a:t>可觀察新的分群結果更好的掌握不同的</a:t>
            </a:r>
            <a:r>
              <a:rPr lang="en-US" altLang="zh-TW" b="1" dirty="0" smtClean="0">
                <a:latin typeface="+mj-ea"/>
                <a:ea typeface="+mj-ea"/>
              </a:rPr>
              <a:t>ETF</a:t>
            </a:r>
            <a:r>
              <a:rPr lang="zh-TW" altLang="en-US" b="1" dirty="0" smtClean="0">
                <a:latin typeface="+mj-ea"/>
                <a:ea typeface="+mj-ea"/>
              </a:rPr>
              <a:t>之間的相關性，越相近的</a:t>
            </a:r>
            <a:r>
              <a:rPr lang="en-US" altLang="zh-TW" b="1" dirty="0" smtClean="0">
                <a:latin typeface="+mj-ea"/>
                <a:ea typeface="+mj-ea"/>
              </a:rPr>
              <a:t>ETF</a:t>
            </a:r>
            <a:r>
              <a:rPr lang="zh-TW" altLang="en-US" b="1" dirty="0" smtClean="0">
                <a:latin typeface="+mj-ea"/>
                <a:ea typeface="+mj-ea"/>
              </a:rPr>
              <a:t>被分為同組的機會較高</a:t>
            </a:r>
            <a:endParaRPr lang="zh-TW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5109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7060307" cy="6316580"/>
          </a:xfrm>
          <a:prstGeom prst="rect">
            <a:avLst/>
          </a:prstGeom>
          <a:gradFill flip="none" rotWithShape="1">
            <a:gsLst>
              <a:gs pos="31000">
                <a:srgbClr val="EDF1F9"/>
              </a:gs>
              <a:gs pos="20000">
                <a:schemeClr val="accent1">
                  <a:lumMod val="20000"/>
                  <a:lumOff val="80000"/>
                </a:schemeClr>
              </a:gs>
              <a:gs pos="12000">
                <a:srgbClr val="C7D5ED"/>
              </a:gs>
              <a:gs pos="0">
                <a:schemeClr val="accent1">
                  <a:lumMod val="60000"/>
                  <a:lumOff val="40000"/>
                </a:schemeClr>
              </a:gs>
              <a:gs pos="48000">
                <a:schemeClr val="bg1"/>
              </a:gs>
              <a:gs pos="100000">
                <a:schemeClr val="bg1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4437616" y="826480"/>
          <a:ext cx="2921000" cy="3438763"/>
        </p:xfrm>
        <a:graphic>
          <a:graphicData uri="http://schemas.openxmlformats.org/drawingml/2006/table">
            <a:tbl>
              <a:tblPr/>
              <a:tblGrid>
                <a:gridCol w="730250">
                  <a:extLst>
                    <a:ext uri="{9D8B030D-6E8A-4147-A177-3AD203B41FA5}">
                      <a16:colId xmlns:a16="http://schemas.microsoft.com/office/drawing/2014/main" val="3026698737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042858935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451609505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468897535"/>
                    </a:ext>
                  </a:extLst>
                </a:gridCol>
              </a:tblGrid>
              <a:tr h="35309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Group1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Group2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Group3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Average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451365"/>
                  </a:ext>
                </a:extLst>
              </a:tr>
              <a:tr h="3530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00900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00915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0051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218944"/>
                  </a:ext>
                </a:extLst>
              </a:tr>
              <a:tr h="3530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00918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00929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0056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667699"/>
                  </a:ext>
                </a:extLst>
              </a:tr>
              <a:tr h="3530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00919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00930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00713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795192"/>
                  </a:ext>
                </a:extLst>
              </a:tr>
              <a:tr h="3530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00939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00934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00878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800656"/>
                  </a:ext>
                </a:extLst>
              </a:tr>
              <a:tr h="3530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00940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00896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278130"/>
                  </a:ext>
                </a:extLst>
              </a:tr>
              <a:tr h="353096">
                <a:tc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00907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707322"/>
                  </a:ext>
                </a:extLst>
              </a:tr>
              <a:tr h="353096">
                <a:tc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00921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412419"/>
                  </a:ext>
                </a:extLst>
              </a:tr>
              <a:tr h="260899">
                <a:tc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00932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897934"/>
                  </a:ext>
                </a:extLst>
              </a:tr>
              <a:tr h="353096">
                <a:tc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00936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621028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7516054" y="822570"/>
          <a:ext cx="3651250" cy="3442673"/>
        </p:xfrm>
        <a:graphic>
          <a:graphicData uri="http://schemas.openxmlformats.org/drawingml/2006/table">
            <a:tbl>
              <a:tblPr/>
              <a:tblGrid>
                <a:gridCol w="730250">
                  <a:extLst>
                    <a:ext uri="{9D8B030D-6E8A-4147-A177-3AD203B41FA5}">
                      <a16:colId xmlns:a16="http://schemas.microsoft.com/office/drawing/2014/main" val="3135825420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1056934590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1687081049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3714910794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3850237139"/>
                    </a:ext>
                  </a:extLst>
                </a:gridCol>
              </a:tblGrid>
              <a:tr h="34557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Group1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Group2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Group3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Group4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Average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771795"/>
                  </a:ext>
                </a:extLst>
              </a:tr>
              <a:tr h="4357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0056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00929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0051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00939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507017"/>
                  </a:ext>
                </a:extLst>
              </a:tr>
              <a:tr h="4458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00878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00930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00713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00940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533274"/>
                  </a:ext>
                </a:extLst>
              </a:tr>
              <a:tr h="457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00900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00934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00896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729788"/>
                  </a:ext>
                </a:extLst>
              </a:tr>
              <a:tr h="4217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00915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00907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3449827"/>
                  </a:ext>
                </a:extLst>
              </a:tr>
              <a:tr h="4940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00918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00921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164027"/>
                  </a:ext>
                </a:extLst>
              </a:tr>
              <a:tr h="4338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00919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00932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097372"/>
                  </a:ext>
                </a:extLst>
              </a:tr>
              <a:tr h="407905">
                <a:tc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00936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6628759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328669" y="2214959"/>
            <a:ext cx="37802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+mj-ea"/>
                <a:ea typeface="+mj-ea"/>
              </a:rPr>
              <a:t>資料期間</a:t>
            </a:r>
            <a:r>
              <a:rPr lang="en-US" altLang="zh-TW" dirty="0" smtClean="0">
                <a:latin typeface="+mj-ea"/>
                <a:ea typeface="+mj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+mj-ea"/>
                <a:ea typeface="+mj-ea"/>
              </a:rPr>
              <a:t> </a:t>
            </a:r>
            <a:r>
              <a:rPr lang="zh-TW" altLang="en-US" b="1" dirty="0" smtClean="0">
                <a:latin typeface="+mj-ea"/>
                <a:ea typeface="+mj-ea"/>
              </a:rPr>
              <a:t>  </a:t>
            </a:r>
            <a:r>
              <a:rPr lang="zh-TW" altLang="en-US" b="1" dirty="0" smtClean="0">
                <a:latin typeface="+mj-ea"/>
                <a:ea typeface="+mj-ea"/>
              </a:rPr>
              <a:t>  </a:t>
            </a:r>
            <a:r>
              <a:rPr lang="en-US" altLang="zh-TW" b="1" dirty="0" smtClean="0">
                <a:latin typeface="+mj-ea"/>
                <a:ea typeface="+mj-ea"/>
              </a:rPr>
              <a:t>20240401-20240701</a:t>
            </a:r>
            <a:endParaRPr lang="en-US" altLang="zh-TW" b="1" dirty="0" smtClean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+mj-ea"/>
                <a:ea typeface="+mj-ea"/>
              </a:rPr>
              <a:t>組內相關性上升</a:t>
            </a:r>
            <a:r>
              <a:rPr lang="en-US" altLang="zh-TW" dirty="0" smtClean="0">
                <a:latin typeface="+mj-ea"/>
                <a:ea typeface="+mj-ea"/>
              </a:rPr>
              <a:t>, </a:t>
            </a:r>
            <a:r>
              <a:rPr lang="zh-TW" altLang="en-US" dirty="0" smtClean="0">
                <a:latin typeface="+mj-ea"/>
                <a:ea typeface="+mj-ea"/>
              </a:rPr>
              <a:t>組外相關性下降</a:t>
            </a:r>
            <a:endParaRPr lang="en-US" altLang="zh-TW" dirty="0" smtClean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+mj-ea"/>
                <a:ea typeface="+mj-ea"/>
              </a:rPr>
              <a:t>報酬相關係數</a:t>
            </a:r>
            <a:r>
              <a:rPr lang="zh-TW" altLang="en-US" dirty="0" smtClean="0">
                <a:latin typeface="+mj-ea"/>
                <a:ea typeface="+mj-ea"/>
              </a:rPr>
              <a:t>效果提升</a:t>
            </a:r>
            <a:endParaRPr lang="en-US" altLang="zh-TW" dirty="0" smtClean="0">
              <a:latin typeface="+mj-ea"/>
              <a:ea typeface="+mj-ea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/>
          </p:nvPr>
        </p:nvGraphicFramePr>
        <p:xfrm>
          <a:off x="11324742" y="3316005"/>
          <a:ext cx="726831" cy="2991338"/>
        </p:xfrm>
        <a:graphic>
          <a:graphicData uri="http://schemas.openxmlformats.org/drawingml/2006/table">
            <a:tbl>
              <a:tblPr/>
              <a:tblGrid>
                <a:gridCol w="726831">
                  <a:extLst>
                    <a:ext uri="{9D8B030D-6E8A-4147-A177-3AD203B41FA5}">
                      <a16:colId xmlns:a16="http://schemas.microsoft.com/office/drawing/2014/main" val="2028171964"/>
                    </a:ext>
                  </a:extLst>
                </a:gridCol>
              </a:tblGrid>
              <a:tr h="94986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Baseline</a:t>
                      </a:r>
                      <a:endParaRPr lang="en-US" altLang="zh-TW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algn="ctr" rtl="0" fontAlgn="ctr"/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285123"/>
                  </a:ext>
                </a:extLst>
              </a:tr>
              <a:tr h="3422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0.293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CB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893895"/>
                  </a:ext>
                </a:extLst>
              </a:tr>
              <a:tr h="3422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0.249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683468"/>
                  </a:ext>
                </a:extLst>
              </a:tr>
              <a:tr h="3422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0.608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C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241785"/>
                  </a:ext>
                </a:extLst>
              </a:tr>
              <a:tr h="3422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0.757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406132"/>
                  </a:ext>
                </a:extLst>
              </a:tr>
              <a:tr h="3422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C8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419358"/>
                  </a:ext>
                </a:extLst>
              </a:tr>
              <a:tr h="33005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0.535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C6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887386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extLst/>
          </p:nvPr>
        </p:nvGraphicFramePr>
        <p:xfrm>
          <a:off x="7516054" y="4265243"/>
          <a:ext cx="3651250" cy="2043726"/>
        </p:xfrm>
        <a:graphic>
          <a:graphicData uri="http://schemas.openxmlformats.org/drawingml/2006/table">
            <a:tbl>
              <a:tblPr/>
              <a:tblGrid>
                <a:gridCol w="730250">
                  <a:extLst>
                    <a:ext uri="{9D8B030D-6E8A-4147-A177-3AD203B41FA5}">
                      <a16:colId xmlns:a16="http://schemas.microsoft.com/office/drawing/2014/main" val="1162613407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117655825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914759698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3556964319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685735747"/>
                    </a:ext>
                  </a:extLst>
                </a:gridCol>
              </a:tblGrid>
              <a:tr h="3406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0.376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5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0.588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0.018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0.591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A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0.393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7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666384"/>
                  </a:ext>
                </a:extLst>
              </a:tr>
              <a:tr h="3406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0.246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C7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0.270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CA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0.124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BB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0.295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D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0.234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C6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629501"/>
                  </a:ext>
                </a:extLst>
              </a:tr>
              <a:tr h="3406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0.789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D2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0.882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C7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0.685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0.918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0.819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C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322224"/>
                  </a:ext>
                </a:extLst>
              </a:tr>
              <a:tr h="3406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0.758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6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0.761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D6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0.713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C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0.792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2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0.756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205322"/>
                  </a:ext>
                </a:extLst>
              </a:tr>
              <a:tr h="3406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0.528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0.705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C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0.573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0.771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D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0.644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485009"/>
                  </a:ext>
                </a:extLst>
              </a:tr>
              <a:tr h="3406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0.529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0E5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0.521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0E4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0.493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1E1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0.562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9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0.526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0E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471310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/>
          </p:nvPr>
        </p:nvGraphicFramePr>
        <p:xfrm>
          <a:off x="4416512" y="4265241"/>
          <a:ext cx="2942104" cy="2043726"/>
        </p:xfrm>
        <a:graphic>
          <a:graphicData uri="http://schemas.openxmlformats.org/drawingml/2006/table">
            <a:tbl>
              <a:tblPr/>
              <a:tblGrid>
                <a:gridCol w="735526">
                  <a:extLst>
                    <a:ext uri="{9D8B030D-6E8A-4147-A177-3AD203B41FA5}">
                      <a16:colId xmlns:a16="http://schemas.microsoft.com/office/drawing/2014/main" val="3307979625"/>
                    </a:ext>
                  </a:extLst>
                </a:gridCol>
                <a:gridCol w="735526">
                  <a:extLst>
                    <a:ext uri="{9D8B030D-6E8A-4147-A177-3AD203B41FA5}">
                      <a16:colId xmlns:a16="http://schemas.microsoft.com/office/drawing/2014/main" val="1533786599"/>
                    </a:ext>
                  </a:extLst>
                </a:gridCol>
                <a:gridCol w="735526">
                  <a:extLst>
                    <a:ext uri="{9D8B030D-6E8A-4147-A177-3AD203B41FA5}">
                      <a16:colId xmlns:a16="http://schemas.microsoft.com/office/drawing/2014/main" val="1038080136"/>
                    </a:ext>
                  </a:extLst>
                </a:gridCol>
                <a:gridCol w="735526">
                  <a:extLst>
                    <a:ext uri="{9D8B030D-6E8A-4147-A177-3AD203B41FA5}">
                      <a16:colId xmlns:a16="http://schemas.microsoft.com/office/drawing/2014/main" val="1724884266"/>
                    </a:ext>
                  </a:extLst>
                </a:gridCol>
              </a:tblGrid>
              <a:tr h="3406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0.516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0.472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3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0.082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0.356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3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21909"/>
                  </a:ext>
                </a:extLst>
              </a:tr>
              <a:tr h="3406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0.241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C4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0.252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C6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0.173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B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0.222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C2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417084"/>
                  </a:ext>
                </a:extLst>
              </a:tr>
              <a:tr h="3406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0.855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0.816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7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0.697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D7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0.790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C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357923"/>
                  </a:ext>
                </a:extLst>
              </a:tr>
              <a:tr h="3406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0.766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CE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0.756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C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0.733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2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0.752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D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207524"/>
                  </a:ext>
                </a:extLst>
              </a:tr>
              <a:tr h="3406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0.643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D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0.614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0.538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0.599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96741"/>
                  </a:ext>
                </a:extLst>
              </a:tr>
              <a:tr h="3406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0.524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9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0.528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0.500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FE6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0.517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8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13371"/>
                  </a:ext>
                </a:extLst>
              </a:tr>
            </a:tbl>
          </a:graphicData>
        </a:graphic>
      </p:graphicFrame>
      <p:graphicFrame>
        <p:nvGraphicFramePr>
          <p:cNvPr id="22" name="表格 21"/>
          <p:cNvGraphicFramePr>
            <a:graphicFrameLocks noGrp="1"/>
          </p:cNvGraphicFramePr>
          <p:nvPr>
            <p:extLst/>
          </p:nvPr>
        </p:nvGraphicFramePr>
        <p:xfrm>
          <a:off x="1981200" y="4265241"/>
          <a:ext cx="2435312" cy="2042100"/>
        </p:xfrm>
        <a:graphic>
          <a:graphicData uri="http://schemas.openxmlformats.org/drawingml/2006/table">
            <a:tbl>
              <a:tblPr/>
              <a:tblGrid>
                <a:gridCol w="2435312">
                  <a:extLst>
                    <a:ext uri="{9D8B030D-6E8A-4147-A177-3AD203B41FA5}">
                      <a16:colId xmlns:a16="http://schemas.microsoft.com/office/drawing/2014/main" val="2930854548"/>
                    </a:ext>
                  </a:extLst>
                </a:gridCol>
              </a:tblGrid>
              <a:tr h="3403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組內相關性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0158285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組外相關性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357042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組內日報酬相關係數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359318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組外日報酬相關係數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4217584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組內超額報酬相關係數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1256532"/>
                  </a:ext>
                </a:extLst>
              </a:tr>
              <a:tr h="3403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組外超額報酬相關係數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846094"/>
                  </a:ext>
                </a:extLst>
              </a:tr>
            </a:tbl>
          </a:graphicData>
        </a:graphic>
      </p:graphicFrame>
      <p:sp>
        <p:nvSpPr>
          <p:cNvPr id="25" name="投影片編號版面配置區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5037865" y="307482"/>
            <a:ext cx="1951617" cy="477305"/>
          </a:xfrm>
          <a:prstGeom prst="roundRect">
            <a:avLst/>
          </a:prstGeom>
          <a:solidFill>
            <a:srgbClr val="E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chemeClr val="tx1"/>
                </a:solidFill>
              </a:rPr>
              <a:t>權重分</a:t>
            </a:r>
            <a:r>
              <a:rPr lang="en-US" altLang="zh-TW" sz="2000" b="1" dirty="0" smtClean="0">
                <a:solidFill>
                  <a:schemeClr val="tx1"/>
                </a:solidFill>
              </a:rPr>
              <a:t>3</a:t>
            </a:r>
            <a:r>
              <a:rPr lang="zh-TW" altLang="en-US" sz="2000" b="1" dirty="0" smtClean="0">
                <a:solidFill>
                  <a:schemeClr val="tx1"/>
                </a:solidFill>
              </a:rPr>
              <a:t>組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8365870" y="307519"/>
            <a:ext cx="1951617" cy="477305"/>
          </a:xfrm>
          <a:prstGeom prst="roundRect">
            <a:avLst/>
          </a:prstGeom>
          <a:solidFill>
            <a:srgbClr val="E1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chemeClr val="tx1"/>
                </a:solidFill>
              </a:rPr>
              <a:t>相關</a:t>
            </a:r>
            <a:r>
              <a:rPr lang="zh-TW" altLang="en-US" sz="2000" b="1" dirty="0">
                <a:solidFill>
                  <a:schemeClr val="tx1"/>
                </a:solidFill>
              </a:rPr>
              <a:t>性</a:t>
            </a:r>
            <a:r>
              <a:rPr lang="zh-TW" altLang="en-US" sz="2000" b="1" dirty="0" smtClean="0">
                <a:solidFill>
                  <a:schemeClr val="tx1"/>
                </a:solidFill>
              </a:rPr>
              <a:t>分</a:t>
            </a:r>
            <a:r>
              <a:rPr lang="en-US" altLang="zh-TW" sz="2000" b="1" dirty="0">
                <a:solidFill>
                  <a:schemeClr val="tx1"/>
                </a:solidFill>
              </a:rPr>
              <a:t>4</a:t>
            </a:r>
            <a:r>
              <a:rPr lang="zh-TW" altLang="en-US" sz="2000" b="1" dirty="0" smtClean="0">
                <a:solidFill>
                  <a:schemeClr val="tx1"/>
                </a:solidFill>
              </a:rPr>
              <a:t>組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328668" y="307482"/>
            <a:ext cx="3780280" cy="1626368"/>
            <a:chOff x="5864833" y="240031"/>
            <a:chExt cx="4741795" cy="2405010"/>
          </a:xfrm>
        </p:grpSpPr>
        <p:sp>
          <p:nvSpPr>
            <p:cNvPr id="26" name="圓角矩形 25"/>
            <p:cNvSpPr/>
            <p:nvPr/>
          </p:nvSpPr>
          <p:spPr>
            <a:xfrm>
              <a:off x="6573868" y="240031"/>
              <a:ext cx="4032760" cy="1276793"/>
            </a:xfrm>
            <a:prstGeom prst="roundRect">
              <a:avLst/>
            </a:prstGeom>
            <a:solidFill>
              <a:srgbClr val="E95D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b="1" dirty="0" smtClean="0"/>
                <a:t>分群效果對比</a:t>
              </a:r>
              <a:endParaRPr lang="zh-TW" altLang="en-US" sz="3600" b="1" dirty="0"/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5864833" y="1094454"/>
              <a:ext cx="1104900" cy="1550587"/>
            </a:xfrm>
            <a:prstGeom prst="roundRect">
              <a:avLst/>
            </a:prstGeom>
            <a:solidFill>
              <a:srgbClr val="006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 smtClean="0"/>
                <a:t>過程</a:t>
              </a:r>
              <a:endParaRPr lang="zh-TW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1051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7060307" cy="6316580"/>
          </a:xfrm>
          <a:prstGeom prst="rect">
            <a:avLst/>
          </a:prstGeom>
          <a:gradFill flip="none" rotWithShape="1">
            <a:gsLst>
              <a:gs pos="31000">
                <a:srgbClr val="EDF1F9"/>
              </a:gs>
              <a:gs pos="20000">
                <a:schemeClr val="accent1">
                  <a:lumMod val="20000"/>
                  <a:lumOff val="80000"/>
                </a:schemeClr>
              </a:gs>
              <a:gs pos="12000">
                <a:srgbClr val="C7D5ED"/>
              </a:gs>
              <a:gs pos="0">
                <a:schemeClr val="accent1">
                  <a:lumMod val="60000"/>
                  <a:lumOff val="40000"/>
                </a:schemeClr>
              </a:gs>
              <a:gs pos="48000">
                <a:schemeClr val="bg1"/>
              </a:gs>
              <a:gs pos="100000">
                <a:schemeClr val="bg1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738012" y="2835121"/>
          <a:ext cx="10713525" cy="1715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2705">
                  <a:extLst>
                    <a:ext uri="{9D8B030D-6E8A-4147-A177-3AD203B41FA5}">
                      <a16:colId xmlns:a16="http://schemas.microsoft.com/office/drawing/2014/main" val="4213163324"/>
                    </a:ext>
                  </a:extLst>
                </a:gridCol>
                <a:gridCol w="2142705">
                  <a:extLst>
                    <a:ext uri="{9D8B030D-6E8A-4147-A177-3AD203B41FA5}">
                      <a16:colId xmlns:a16="http://schemas.microsoft.com/office/drawing/2014/main" val="2287654162"/>
                    </a:ext>
                  </a:extLst>
                </a:gridCol>
                <a:gridCol w="2142705">
                  <a:extLst>
                    <a:ext uri="{9D8B030D-6E8A-4147-A177-3AD203B41FA5}">
                      <a16:colId xmlns:a16="http://schemas.microsoft.com/office/drawing/2014/main" val="2752903164"/>
                    </a:ext>
                  </a:extLst>
                </a:gridCol>
                <a:gridCol w="2142705">
                  <a:extLst>
                    <a:ext uri="{9D8B030D-6E8A-4147-A177-3AD203B41FA5}">
                      <a16:colId xmlns:a16="http://schemas.microsoft.com/office/drawing/2014/main" val="2814868957"/>
                    </a:ext>
                  </a:extLst>
                </a:gridCol>
                <a:gridCol w="2142705">
                  <a:extLst>
                    <a:ext uri="{9D8B030D-6E8A-4147-A177-3AD203B41FA5}">
                      <a16:colId xmlns:a16="http://schemas.microsoft.com/office/drawing/2014/main" val="3353107657"/>
                    </a:ext>
                  </a:extLst>
                </a:gridCol>
              </a:tblGrid>
              <a:tr h="68432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分組方法</a:t>
                      </a:r>
                      <a:endParaRPr lang="zh-TW" altLang="en-US" sz="1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組內相對</a:t>
                      </a:r>
                      <a:r>
                        <a:rPr lang="zh-TW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強</a:t>
                      </a:r>
                      <a:r>
                        <a:rPr lang="zh-TW" alt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弱勢</a:t>
                      </a:r>
                      <a:endParaRPr lang="en-US" altLang="zh-TW" sz="1800" b="1" i="0" u="none" strike="noStrike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t"/>
                      <a:r>
                        <a:rPr lang="en-US" altLang="zh-TW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平均</a:t>
                      </a:r>
                      <a:r>
                        <a:rPr lang="en-US" altLang="zh-TW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組內相對</a:t>
                      </a:r>
                      <a:r>
                        <a:rPr lang="zh-TW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強</a:t>
                      </a:r>
                      <a:r>
                        <a:rPr lang="zh-TW" alt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弱勢</a:t>
                      </a:r>
                      <a:endParaRPr lang="en-US" altLang="zh-TW" sz="1800" b="1" i="0" u="none" strike="noStrike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t"/>
                      <a:r>
                        <a:rPr lang="en-US" altLang="zh-TW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標準差</a:t>
                      </a:r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組外相對</a:t>
                      </a:r>
                      <a:r>
                        <a:rPr lang="zh-TW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強</a:t>
                      </a:r>
                      <a:r>
                        <a:rPr lang="zh-TW" alt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弱勢</a:t>
                      </a:r>
                      <a:endParaRPr lang="en-US" altLang="zh-TW" sz="1800" b="1" i="0" u="none" strike="noStrike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t"/>
                      <a:r>
                        <a:rPr lang="en-US" altLang="zh-TW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平均</a:t>
                      </a:r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組外相對</a:t>
                      </a:r>
                      <a:r>
                        <a:rPr lang="zh-TW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強</a:t>
                      </a:r>
                      <a:r>
                        <a:rPr lang="zh-TW" alt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弱勢</a:t>
                      </a:r>
                      <a:endParaRPr lang="en-US" altLang="zh-TW" sz="1800" b="1" i="0" u="none" strike="noStrike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t"/>
                      <a:r>
                        <a:rPr lang="en-US" altLang="zh-TW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標準差</a:t>
                      </a:r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733320"/>
                  </a:ext>
                </a:extLst>
              </a:tr>
              <a:tr h="57261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相關性分</a:t>
                      </a:r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1800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0.04%</a:t>
                      </a:r>
                      <a:endParaRPr lang="en-US" altLang="zh-TW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0.00669</a:t>
                      </a:r>
                      <a:endParaRPr lang="en-US" altLang="zh-TW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0.000482</a:t>
                      </a:r>
                      <a:endParaRPr lang="en-US" altLang="zh-TW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0.00696</a:t>
                      </a:r>
                      <a:endParaRPr lang="en-US" altLang="zh-TW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0012869"/>
                  </a:ext>
                </a:extLst>
              </a:tr>
              <a:tr h="4588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權重分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3</a:t>
                      </a:r>
                      <a:r>
                        <a:rPr lang="zh-TW" altLang="en-US" sz="1800" b="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0.000477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0.00673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0.000479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0.00697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5D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08278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7166753" y="4713102"/>
          <a:ext cx="4284784" cy="1121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4044">
                  <a:extLst>
                    <a:ext uri="{9D8B030D-6E8A-4147-A177-3AD203B41FA5}">
                      <a16:colId xmlns:a16="http://schemas.microsoft.com/office/drawing/2014/main" val="1640949458"/>
                    </a:ext>
                  </a:extLst>
                </a:gridCol>
                <a:gridCol w="2140740">
                  <a:extLst>
                    <a:ext uri="{9D8B030D-6E8A-4147-A177-3AD203B41FA5}">
                      <a16:colId xmlns:a16="http://schemas.microsoft.com/office/drawing/2014/main" val="2302775045"/>
                    </a:ext>
                  </a:extLst>
                </a:gridCol>
              </a:tblGrid>
              <a:tr h="610268"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與大盤強</a:t>
                      </a:r>
                      <a:r>
                        <a:rPr lang="zh-TW" alt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弱勢</a:t>
                      </a:r>
                      <a:endParaRPr lang="en-US" altLang="zh-TW" sz="1800" b="1" i="0" u="none" strike="noStrike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t"/>
                      <a:r>
                        <a:rPr lang="en-US" altLang="zh-TW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平均</a:t>
                      </a:r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與大盤強</a:t>
                      </a:r>
                      <a:r>
                        <a:rPr lang="zh-TW" alt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弱勢</a:t>
                      </a:r>
                      <a:endParaRPr lang="en-US" altLang="zh-TW" sz="1800" b="1" i="0" u="none" strike="noStrike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t"/>
                      <a:r>
                        <a:rPr lang="en-US" altLang="zh-TW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標準差</a:t>
                      </a:r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014291"/>
                  </a:ext>
                </a:extLst>
              </a:tr>
              <a:tr h="5109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0.001383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0.00703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2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317175"/>
                  </a:ext>
                </a:extLst>
              </a:tr>
            </a:tbl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36</a:t>
            </a:fld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917978" y="474392"/>
            <a:ext cx="4661097" cy="1204384"/>
            <a:chOff x="5864833" y="276642"/>
            <a:chExt cx="4661097" cy="1485542"/>
          </a:xfrm>
        </p:grpSpPr>
        <p:sp>
          <p:nvSpPr>
            <p:cNvPr id="9" name="圓角矩形 8"/>
            <p:cNvSpPr/>
            <p:nvPr/>
          </p:nvSpPr>
          <p:spPr>
            <a:xfrm>
              <a:off x="6573868" y="276642"/>
              <a:ext cx="3952062" cy="1240181"/>
            </a:xfrm>
            <a:prstGeom prst="roundRect">
              <a:avLst/>
            </a:prstGeom>
            <a:solidFill>
              <a:srgbClr val="E95D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b="1" dirty="0" smtClean="0"/>
                <a:t>強弱勢</a:t>
              </a:r>
              <a:r>
                <a:rPr lang="zh-TW" altLang="en-US" sz="3600" b="1" dirty="0" smtClean="0"/>
                <a:t>分析</a:t>
              </a:r>
              <a:endParaRPr lang="zh-TW" altLang="en-US" sz="3600" b="1" dirty="0"/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5864833" y="1094454"/>
              <a:ext cx="1104900" cy="667730"/>
            </a:xfrm>
            <a:prstGeom prst="roundRect">
              <a:avLst/>
            </a:prstGeom>
            <a:solidFill>
              <a:srgbClr val="006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 smtClean="0"/>
                <a:t>過程</a:t>
              </a:r>
              <a:endParaRPr lang="zh-TW" altLang="en-US" sz="2800" b="1" dirty="0"/>
            </a:p>
          </p:txBody>
        </p:sp>
      </p:grpSp>
      <p:sp>
        <p:nvSpPr>
          <p:cNvPr id="5" name="文字方塊 4"/>
          <p:cNvSpPr txBox="1"/>
          <p:nvPr/>
        </p:nvSpPr>
        <p:spPr>
          <a:xfrm>
            <a:off x="2665774" y="2195562"/>
            <a:ext cx="6858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1">
                    <a:lumMod val="50000"/>
                  </a:schemeClr>
                </a:solidFill>
                <a:latin typeface="+mj-ea"/>
              </a:rPr>
              <a:t>組內、組外相對強弱勢平均相較與大盤的強弱勢平均還要</a:t>
            </a:r>
            <a:r>
              <a:rPr lang="zh-TW" altLang="en-US" sz="2000" b="1" dirty="0" smtClean="0">
                <a:solidFill>
                  <a:schemeClr val="accent1">
                    <a:lumMod val="50000"/>
                  </a:schemeClr>
                </a:solidFill>
                <a:latin typeface="+mj-ea"/>
              </a:rPr>
              <a:t>小</a:t>
            </a:r>
            <a:endParaRPr lang="en-US" altLang="zh-TW" sz="2000" b="1" dirty="0">
              <a:solidFill>
                <a:schemeClr val="accent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39091" y="4999352"/>
            <a:ext cx="61087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000" dirty="0">
                <a:solidFill>
                  <a:schemeClr val="accent1">
                    <a:lumMod val="50000"/>
                  </a:schemeClr>
                </a:solidFill>
                <a:latin typeface="+mj-ea"/>
              </a:rPr>
              <a:t>組</a:t>
            </a:r>
            <a:r>
              <a:rPr lang="zh-TW" altLang="en-US" sz="2000" dirty="0" smtClean="0">
                <a:solidFill>
                  <a:schemeClr val="accent1">
                    <a:lumMod val="50000"/>
                  </a:schemeClr>
                </a:solidFill>
                <a:latin typeface="+mj-ea"/>
              </a:rPr>
              <a:t>內和組外強</a:t>
            </a:r>
            <a:r>
              <a:rPr lang="zh-TW" altLang="en-US" sz="2000" dirty="0">
                <a:solidFill>
                  <a:schemeClr val="accent1">
                    <a:lumMod val="50000"/>
                  </a:schemeClr>
                </a:solidFill>
                <a:latin typeface="+mj-ea"/>
              </a:rPr>
              <a:t>弱勢</a:t>
            </a:r>
            <a:r>
              <a:rPr lang="zh-TW" altLang="en-US" sz="2000" dirty="0" smtClean="0">
                <a:solidFill>
                  <a:schemeClr val="accent1">
                    <a:lumMod val="50000"/>
                  </a:schemeClr>
                </a:solidFill>
                <a:latin typeface="+mj-ea"/>
              </a:rPr>
              <a:t>平均差別不大，表示高股息</a:t>
            </a:r>
            <a:r>
              <a:rPr lang="en-US" altLang="zh-TW" sz="2000" dirty="0" smtClean="0">
                <a:solidFill>
                  <a:schemeClr val="accent1">
                    <a:lumMod val="50000"/>
                  </a:schemeClr>
                </a:solidFill>
                <a:latin typeface="+mj-ea"/>
              </a:rPr>
              <a:t>ETF</a:t>
            </a:r>
            <a:r>
              <a:rPr lang="zh-TW" altLang="en-US" sz="2000" dirty="0" smtClean="0">
                <a:solidFill>
                  <a:schemeClr val="accent1">
                    <a:lumMod val="50000"/>
                  </a:schemeClr>
                </a:solidFill>
                <a:latin typeface="+mj-ea"/>
              </a:rPr>
              <a:t>兩兩間的強弱勢本來就比相對大盤的強弱勢還要小許多</a:t>
            </a:r>
            <a:endParaRPr lang="en-US" altLang="zh-TW" sz="2000" dirty="0">
              <a:solidFill>
                <a:schemeClr val="accent1">
                  <a:lumMod val="50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921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838200" y="2498725"/>
            <a:ext cx="10515600" cy="278447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分組效果有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稍微提升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不明顯無法像原本權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值、上櫃、半導體類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ETF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都有約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成的相似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權重分群分三組效果較佳，相關性分群則分四組效果較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佳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組內強弱勢與組外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強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弱勢差別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明顯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，但有明顯小於對大盤的強弱勢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37</a:t>
            </a:fld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4507454" y="723090"/>
            <a:ext cx="3177093" cy="1042942"/>
            <a:chOff x="645607" y="455658"/>
            <a:chExt cx="3177093" cy="1042942"/>
          </a:xfrm>
        </p:grpSpPr>
        <p:sp>
          <p:nvSpPr>
            <p:cNvPr id="7" name="圓角矩形 6"/>
            <p:cNvSpPr/>
            <p:nvPr/>
          </p:nvSpPr>
          <p:spPr>
            <a:xfrm>
              <a:off x="645607" y="455658"/>
              <a:ext cx="2667000" cy="747711"/>
            </a:xfrm>
            <a:prstGeom prst="roundRect">
              <a:avLst/>
            </a:prstGeom>
            <a:solidFill>
              <a:srgbClr val="E95D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838200" y="534988"/>
              <a:ext cx="2984500" cy="963612"/>
            </a:xfrm>
            <a:prstGeom prst="roundRect">
              <a:avLst/>
            </a:prstGeom>
            <a:solidFill>
              <a:srgbClr val="006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b="1" dirty="0" smtClean="0"/>
                <a:t>研究</a:t>
              </a:r>
              <a:r>
                <a:rPr lang="zh-TW" altLang="en-US" sz="4400" b="1" dirty="0" smtClean="0"/>
                <a:t>總</a:t>
              </a:r>
              <a:r>
                <a:rPr lang="zh-TW" altLang="en-US" sz="4400" b="1" dirty="0"/>
                <a:t>結</a:t>
              </a:r>
              <a:endParaRPr lang="zh-TW" altLang="en-US" sz="4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1916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B0745-DD1B-47AD-8D1A-00C0354EDCC3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184031" y="3247292"/>
            <a:ext cx="10398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latin typeface="Noto Sans CJK TC Black"/>
                <a:ea typeface="微軟正黑體" panose="020B0604030504040204" pitchFamily="34" charset="-120"/>
                <a:cs typeface="Times New Roman" panose="02020603050405020304" pitchFamily="18" charset="0"/>
              </a:rPr>
              <a:t>ETF</a:t>
            </a:r>
            <a:r>
              <a:rPr lang="zh-TW" altLang="en-US" sz="4000" dirty="0" smtClean="0">
                <a:solidFill>
                  <a:schemeClr val="bg1"/>
                </a:solidFill>
                <a:latin typeface="Noto Sans CJK TC Black"/>
                <a:ea typeface="微軟正黑體" panose="020B0604030504040204" pitchFamily="34" charset="-120"/>
                <a:cs typeface="Times New Roman" panose="02020603050405020304" pitchFamily="18" charset="0"/>
              </a:rPr>
              <a:t>指數調整</a:t>
            </a:r>
            <a:endParaRPr lang="zh-TW" altLang="en-US" sz="4000" dirty="0">
              <a:solidFill>
                <a:schemeClr val="bg1"/>
              </a:solidFill>
              <a:latin typeface="Noto Sans CJK TC Black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492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1816948" y="2870590"/>
            <a:ext cx="8626182" cy="211269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針對投信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ETF</a:t>
            </a:r>
            <a:r>
              <a:rPr lang="zh-TW" altLang="en-US" dirty="0" smtClean="0"/>
              <a:t>換股調整，研究</a:t>
            </a:r>
            <a:r>
              <a:rPr lang="zh-TW" altLang="en-US" dirty="0"/>
              <a:t>指數</a:t>
            </a:r>
            <a:r>
              <a:rPr lang="zh-TW" altLang="en-US" dirty="0" smtClean="0"/>
              <a:t>調整帶來</a:t>
            </a:r>
            <a:r>
              <a:rPr lang="zh-TW" altLang="en-US" dirty="0"/>
              <a:t>的</a:t>
            </a:r>
            <a:r>
              <a:rPr lang="zh-TW" altLang="en-US" dirty="0" smtClean="0"/>
              <a:t>影響。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zh-TW" altLang="en-US" dirty="0" smtClean="0"/>
              <a:t>寫一個方便</a:t>
            </a:r>
            <a:r>
              <a:rPr lang="zh-TW" altLang="en-US" dirty="0"/>
              <a:t>未來研究</a:t>
            </a:r>
            <a:r>
              <a:rPr lang="zh-TW" altLang="en-US" dirty="0" smtClean="0"/>
              <a:t>的程式工具。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39</a:t>
            </a:fld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748660" y="950777"/>
            <a:ext cx="10762759" cy="4485521"/>
            <a:chOff x="838200" y="763588"/>
            <a:chExt cx="9984168" cy="4063401"/>
          </a:xfrm>
        </p:grpSpPr>
        <p:sp>
          <p:nvSpPr>
            <p:cNvPr id="7" name="圓角矩形 6"/>
            <p:cNvSpPr/>
            <p:nvPr/>
          </p:nvSpPr>
          <p:spPr>
            <a:xfrm>
              <a:off x="838200" y="1093790"/>
              <a:ext cx="9984168" cy="3733199"/>
            </a:xfrm>
            <a:prstGeom prst="roundRect">
              <a:avLst/>
            </a:prstGeom>
            <a:noFill/>
            <a:ln w="19050">
              <a:solidFill>
                <a:srgbClr val="008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8" name="群組 7"/>
            <p:cNvGrpSpPr/>
            <p:nvPr/>
          </p:nvGrpSpPr>
          <p:grpSpPr>
            <a:xfrm>
              <a:off x="1193800" y="763588"/>
              <a:ext cx="3302000" cy="1065212"/>
              <a:chOff x="838200" y="534988"/>
              <a:chExt cx="3302000" cy="1065212"/>
            </a:xfrm>
          </p:grpSpPr>
          <p:sp>
            <p:nvSpPr>
              <p:cNvPr id="9" name="圓角矩形 8"/>
              <p:cNvSpPr/>
              <p:nvPr/>
            </p:nvSpPr>
            <p:spPr>
              <a:xfrm>
                <a:off x="1473200" y="852489"/>
                <a:ext cx="2667000" cy="747711"/>
              </a:xfrm>
              <a:prstGeom prst="roundRect">
                <a:avLst/>
              </a:prstGeom>
              <a:solidFill>
                <a:srgbClr val="E95D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圓角矩形 10"/>
              <p:cNvSpPr/>
              <p:nvPr/>
            </p:nvSpPr>
            <p:spPr>
              <a:xfrm>
                <a:off x="838200" y="534988"/>
                <a:ext cx="2984500" cy="963612"/>
              </a:xfrm>
              <a:prstGeom prst="roundRect">
                <a:avLst/>
              </a:prstGeom>
              <a:solidFill>
                <a:srgbClr val="0062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4400" b="1" dirty="0" smtClean="0"/>
                  <a:t>研究</a:t>
                </a:r>
                <a:r>
                  <a:rPr lang="zh-TW" altLang="en-US" sz="4400" b="1" dirty="0"/>
                  <a:t>概要</a:t>
                </a:r>
                <a:endParaRPr lang="zh-TW" altLang="en-US" sz="4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083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847832" y="2069432"/>
            <a:ext cx="6016580" cy="368107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了解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ETF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新聞、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PTT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數量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交易量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折溢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價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的影響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r>
              <a:rPr lang="en-US" altLang="zh-TW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新聞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數量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增加有增加平均交易量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r>
              <a:rPr lang="en-US" altLang="zh-TW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新聞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數量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增對折溢價影響不明顯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找出會增加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量、折溢價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新聞類別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r>
              <a:rPr lang="en-US" altLang="zh-TW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非配息相關新聞的影響力較高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978" y="2069432"/>
            <a:ext cx="4191175" cy="393766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481264" y="751609"/>
            <a:ext cx="6749716" cy="5255491"/>
          </a:xfrm>
          <a:prstGeom prst="roundRect">
            <a:avLst/>
          </a:prstGeom>
          <a:noFill/>
          <a:ln w="19050">
            <a:solidFill>
              <a:srgbClr val="008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913613" y="387106"/>
            <a:ext cx="3559498" cy="1175870"/>
            <a:chOff x="838200" y="534988"/>
            <a:chExt cx="3302000" cy="1065212"/>
          </a:xfrm>
        </p:grpSpPr>
        <p:sp>
          <p:nvSpPr>
            <p:cNvPr id="15" name="圓角矩形 14"/>
            <p:cNvSpPr/>
            <p:nvPr/>
          </p:nvSpPr>
          <p:spPr>
            <a:xfrm>
              <a:off x="1473200" y="852489"/>
              <a:ext cx="2667000" cy="747711"/>
            </a:xfrm>
            <a:prstGeom prst="roundRect">
              <a:avLst/>
            </a:prstGeom>
            <a:solidFill>
              <a:srgbClr val="E95D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838200" y="534988"/>
              <a:ext cx="2984500" cy="963612"/>
            </a:xfrm>
            <a:prstGeom prst="roundRect">
              <a:avLst/>
            </a:prstGeom>
            <a:solidFill>
              <a:srgbClr val="006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b="1" dirty="0" smtClean="0"/>
                <a:t>研究</a:t>
              </a:r>
              <a:r>
                <a:rPr lang="zh-TW" altLang="en-US" sz="4400" b="1" dirty="0"/>
                <a:t>概要</a:t>
              </a:r>
              <a:endParaRPr lang="zh-TW" altLang="en-US" sz="4400" b="1" dirty="0"/>
            </a:p>
          </p:txBody>
        </p:sp>
      </p:grpSp>
      <p:sp>
        <p:nvSpPr>
          <p:cNvPr id="17" name="圓角矩形 16"/>
          <p:cNvSpPr/>
          <p:nvPr/>
        </p:nvSpPr>
        <p:spPr>
          <a:xfrm>
            <a:off x="7642741" y="1450821"/>
            <a:ext cx="705107" cy="463465"/>
          </a:xfrm>
          <a:prstGeom prst="roundRect">
            <a:avLst/>
          </a:prstGeom>
          <a:solidFill>
            <a:srgbClr val="E95D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範例</a:t>
            </a:r>
            <a:endParaRPr lang="zh-TW" altLang="en-US" b="1" dirty="0"/>
          </a:p>
        </p:txBody>
      </p:sp>
      <p:sp>
        <p:nvSpPr>
          <p:cNvPr id="18" name="圓角矩形 17"/>
          <p:cNvSpPr/>
          <p:nvPr/>
        </p:nvSpPr>
        <p:spPr>
          <a:xfrm>
            <a:off x="8367426" y="1452985"/>
            <a:ext cx="2416344" cy="463465"/>
          </a:xfrm>
          <a:prstGeom prst="round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>
                <a:latin typeface="Arial Narrow" panose="020B0606020202030204" pitchFamily="34" charset="0"/>
                <a:ea typeface="+mj-ea"/>
              </a:rPr>
              <a:t>00919</a:t>
            </a:r>
            <a:r>
              <a:rPr lang="zh-TW" altLang="en-US" b="1" dirty="0" smtClean="0">
                <a:latin typeface="Arial Narrow" panose="020B0606020202030204" pitchFamily="34" charset="0"/>
                <a:ea typeface="+mj-ea"/>
              </a:rPr>
              <a:t>   </a:t>
            </a:r>
            <a:r>
              <a:rPr lang="en-US" altLang="zh-TW" dirty="0" smtClean="0">
                <a:latin typeface="Arial Narrow" panose="020B0606020202030204" pitchFamily="34" charset="0"/>
                <a:ea typeface="+mj-ea"/>
              </a:rPr>
              <a:t>2024</a:t>
            </a:r>
            <a:r>
              <a:rPr lang="zh-TW" altLang="en-US" dirty="0" smtClean="0">
                <a:latin typeface="Arial Narrow" panose="020B0606020202030204" pitchFamily="34" charset="0"/>
                <a:ea typeface="+mj-ea"/>
              </a:rPr>
              <a:t> </a:t>
            </a:r>
            <a:r>
              <a:rPr lang="en-US" altLang="zh-TW" dirty="0" smtClean="0">
                <a:latin typeface="Arial Narrow" panose="020B0606020202030204" pitchFamily="34" charset="0"/>
                <a:ea typeface="+mj-ea"/>
              </a:rPr>
              <a:t>1</a:t>
            </a:r>
            <a:r>
              <a:rPr lang="zh-TW" altLang="en-US" dirty="0" smtClean="0">
                <a:latin typeface="Arial Narrow" panose="020B0606020202030204" pitchFamily="34" charset="0"/>
                <a:ea typeface="+mj-ea"/>
              </a:rPr>
              <a:t>月 </a:t>
            </a:r>
            <a:r>
              <a:rPr lang="en-US" altLang="zh-TW" dirty="0" smtClean="0">
                <a:latin typeface="Arial Narrow" panose="020B0606020202030204" pitchFamily="34" charset="0"/>
                <a:ea typeface="+mj-ea"/>
              </a:rPr>
              <a:t>~</a:t>
            </a:r>
            <a:r>
              <a:rPr lang="zh-TW" altLang="en-US" dirty="0" smtClean="0">
                <a:latin typeface="Arial Narrow" panose="020B0606020202030204" pitchFamily="34" charset="0"/>
                <a:ea typeface="+mj-ea"/>
              </a:rPr>
              <a:t> </a:t>
            </a:r>
            <a:r>
              <a:rPr lang="en-US" altLang="zh-TW" dirty="0" smtClean="0">
                <a:latin typeface="Arial Narrow" panose="020B0606020202030204" pitchFamily="34" charset="0"/>
                <a:ea typeface="+mj-ea"/>
              </a:rPr>
              <a:t>7</a:t>
            </a:r>
            <a:r>
              <a:rPr lang="zh-TW" altLang="en-US" dirty="0" smtClean="0">
                <a:latin typeface="Arial Narrow" panose="020B0606020202030204" pitchFamily="34" charset="0"/>
                <a:ea typeface="+mj-ea"/>
              </a:rPr>
              <a:t>月</a:t>
            </a:r>
            <a:endParaRPr lang="zh-TW" altLang="en-US" dirty="0">
              <a:latin typeface="Arial Narrow" panose="020B0606020202030204" pitchFamily="34" charset="0"/>
              <a:ea typeface="+mj-ea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306381" y="6007100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>
                <a:solidFill>
                  <a:schemeClr val="accent1">
                    <a:lumMod val="50000"/>
                  </a:schemeClr>
                </a:solidFill>
              </a:rPr>
              <a:t>其他案例請看附錄</a:t>
            </a:r>
            <a:endParaRPr lang="zh-TW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24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838200" y="2131524"/>
            <a:ext cx="4648200" cy="369484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+mj-ea"/>
                <a:ea typeface="+mj-ea"/>
              </a:rPr>
              <a:t>生產</a:t>
            </a:r>
            <a:r>
              <a:rPr lang="en-US" altLang="zh-TW" dirty="0" smtClean="0">
                <a:latin typeface="+mj-ea"/>
                <a:ea typeface="+mj-ea"/>
              </a:rPr>
              <a:t>excel</a:t>
            </a:r>
            <a:r>
              <a:rPr lang="zh-TW" altLang="en-US" dirty="0" smtClean="0">
                <a:latin typeface="+mj-ea"/>
                <a:ea typeface="+mj-ea"/>
              </a:rPr>
              <a:t>檔，展</a:t>
            </a:r>
            <a:r>
              <a:rPr lang="zh-TW" altLang="en-US" dirty="0">
                <a:latin typeface="+mj-ea"/>
                <a:ea typeface="+mj-ea"/>
              </a:rPr>
              <a:t>示</a:t>
            </a:r>
            <a:r>
              <a:rPr lang="zh-TW" altLang="en-US" dirty="0" smtClean="0">
                <a:latin typeface="+mj-ea"/>
                <a:ea typeface="+mj-ea"/>
              </a:rPr>
              <a:t>所有</a:t>
            </a:r>
            <a:r>
              <a:rPr lang="zh-TW" altLang="en-US" dirty="0" smtClean="0">
                <a:latin typeface="+mj-ea"/>
                <a:ea typeface="+mj-ea"/>
              </a:rPr>
              <a:t>剃除或增加的成分股前</a:t>
            </a:r>
            <a:r>
              <a:rPr lang="en-US" altLang="zh-TW" dirty="0">
                <a:latin typeface="+mj-ea"/>
                <a:ea typeface="+mj-ea"/>
              </a:rPr>
              <a:t>X</a:t>
            </a:r>
            <a:r>
              <a:rPr lang="zh-TW" altLang="en-US" dirty="0" smtClean="0">
                <a:latin typeface="+mj-ea"/>
                <a:ea typeface="+mj-ea"/>
              </a:rPr>
              <a:t>日是否有連續</a:t>
            </a:r>
            <a:r>
              <a:rPr lang="en-US" altLang="zh-TW" dirty="0">
                <a:latin typeface="+mj-ea"/>
                <a:ea typeface="+mj-ea"/>
              </a:rPr>
              <a:t>Y</a:t>
            </a:r>
            <a:r>
              <a:rPr lang="zh-TW" altLang="en-US" dirty="0" smtClean="0">
                <a:latin typeface="+mj-ea"/>
                <a:ea typeface="+mj-ea"/>
              </a:rPr>
              <a:t>日漲跌</a:t>
            </a:r>
            <a:r>
              <a:rPr lang="en-US" altLang="zh-TW" dirty="0" smtClean="0">
                <a:latin typeface="+mj-ea"/>
                <a:ea typeface="+mj-ea"/>
              </a:rPr>
              <a:t>Z%</a:t>
            </a:r>
            <a:r>
              <a:rPr lang="en-US" altLang="zh-TW" dirty="0" smtClean="0">
                <a:latin typeface="+mj-ea"/>
                <a:ea typeface="+mj-ea"/>
              </a:rPr>
              <a:t> </a:t>
            </a:r>
            <a:r>
              <a:rPr lang="zh-TW" altLang="en-US" dirty="0" smtClean="0">
                <a:latin typeface="+mj-ea"/>
                <a:ea typeface="+mj-ea"/>
              </a:rPr>
              <a:t>。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+mj-ea"/>
              </a:rPr>
              <a:t>生產</a:t>
            </a:r>
            <a:r>
              <a:rPr lang="en-US" altLang="zh-TW" dirty="0" err="1" smtClean="0">
                <a:latin typeface="+mj-ea"/>
              </a:rPr>
              <a:t>json</a:t>
            </a:r>
            <a:r>
              <a:rPr lang="zh-TW" altLang="en-US" dirty="0" smtClean="0">
                <a:latin typeface="+mj-ea"/>
              </a:rPr>
              <a:t>檔</a:t>
            </a:r>
            <a:r>
              <a:rPr lang="zh-TW" altLang="en-US" dirty="0">
                <a:latin typeface="+mj-ea"/>
              </a:rPr>
              <a:t>，展示</a:t>
            </a:r>
            <a:r>
              <a:rPr lang="zh-TW" altLang="en-US" dirty="0" smtClean="0">
                <a:latin typeface="+mj-ea"/>
              </a:rPr>
              <a:t>所有被剃除或增加的成分股確實有在調整前</a:t>
            </a:r>
            <a:r>
              <a:rPr lang="en-US" altLang="zh-TW" dirty="0">
                <a:latin typeface="+mj-ea"/>
              </a:rPr>
              <a:t>X</a:t>
            </a:r>
            <a:r>
              <a:rPr lang="zh-TW" altLang="en-US" dirty="0">
                <a:latin typeface="+mj-ea"/>
              </a:rPr>
              <a:t>日是否有連續</a:t>
            </a:r>
            <a:r>
              <a:rPr lang="en-US" altLang="zh-TW" dirty="0">
                <a:latin typeface="+mj-ea"/>
              </a:rPr>
              <a:t>Y</a:t>
            </a:r>
            <a:r>
              <a:rPr lang="zh-TW" altLang="en-US" dirty="0">
                <a:latin typeface="+mj-ea"/>
              </a:rPr>
              <a:t>日漲跌</a:t>
            </a:r>
            <a:r>
              <a:rPr lang="en-US" altLang="zh-TW" dirty="0">
                <a:latin typeface="+mj-ea"/>
              </a:rPr>
              <a:t>Z% </a:t>
            </a:r>
            <a:r>
              <a:rPr lang="zh-TW" altLang="en-US" dirty="0" smtClean="0">
                <a:latin typeface="+mj-ea"/>
              </a:rPr>
              <a:t>的時間區間。</a:t>
            </a:r>
            <a:endParaRPr lang="en-US" altLang="zh-TW" dirty="0"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zh-TW" dirty="0" smtClean="0">
              <a:latin typeface="+mj-ea"/>
              <a:ea typeface="+mj-ea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047108"/>
              </p:ext>
            </p:extLst>
          </p:nvPr>
        </p:nvGraphicFramePr>
        <p:xfrm>
          <a:off x="5861539" y="2215666"/>
          <a:ext cx="5714999" cy="3450854"/>
        </p:xfrm>
        <a:graphic>
          <a:graphicData uri="http://schemas.openxmlformats.org/drawingml/2006/table">
            <a:tbl>
              <a:tblPr/>
              <a:tblGrid>
                <a:gridCol w="544153">
                  <a:extLst>
                    <a:ext uri="{9D8B030D-6E8A-4147-A177-3AD203B41FA5}">
                      <a16:colId xmlns:a16="http://schemas.microsoft.com/office/drawing/2014/main" val="3677032174"/>
                    </a:ext>
                  </a:extLst>
                </a:gridCol>
                <a:gridCol w="936172">
                  <a:extLst>
                    <a:ext uri="{9D8B030D-6E8A-4147-A177-3AD203B41FA5}">
                      <a16:colId xmlns:a16="http://schemas.microsoft.com/office/drawing/2014/main" val="539717630"/>
                    </a:ext>
                  </a:extLst>
                </a:gridCol>
                <a:gridCol w="891168">
                  <a:extLst>
                    <a:ext uri="{9D8B030D-6E8A-4147-A177-3AD203B41FA5}">
                      <a16:colId xmlns:a16="http://schemas.microsoft.com/office/drawing/2014/main" val="235057452"/>
                    </a:ext>
                  </a:extLst>
                </a:gridCol>
                <a:gridCol w="993180">
                  <a:extLst>
                    <a:ext uri="{9D8B030D-6E8A-4147-A177-3AD203B41FA5}">
                      <a16:colId xmlns:a16="http://schemas.microsoft.com/office/drawing/2014/main" val="2625566314"/>
                    </a:ext>
                  </a:extLst>
                </a:gridCol>
                <a:gridCol w="1646141">
                  <a:extLst>
                    <a:ext uri="{9D8B030D-6E8A-4147-A177-3AD203B41FA5}">
                      <a16:colId xmlns:a16="http://schemas.microsoft.com/office/drawing/2014/main" val="1862211930"/>
                    </a:ext>
                  </a:extLst>
                </a:gridCol>
                <a:gridCol w="704185">
                  <a:extLst>
                    <a:ext uri="{9D8B030D-6E8A-4147-A177-3AD203B41FA5}">
                      <a16:colId xmlns:a16="http://schemas.microsoft.com/office/drawing/2014/main" val="3661797078"/>
                    </a:ext>
                  </a:extLst>
                </a:gridCol>
              </a:tblGrid>
              <a:tr h="40293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ETF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Status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Tickers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Time_Period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valid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75447"/>
                  </a:ext>
                </a:extLst>
              </a:tr>
              <a:tr h="2662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0056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20240621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In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9941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[]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FALSE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954122"/>
                  </a:ext>
                </a:extLst>
              </a:tr>
              <a:tr h="45896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0056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20240621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In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5871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['20240612 - 20240618']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TRUE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853770"/>
                  </a:ext>
                </a:extLst>
              </a:tr>
              <a:tr h="2662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0056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20240621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In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4919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[]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FALSE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434250"/>
                  </a:ext>
                </a:extLst>
              </a:tr>
              <a:tr h="2662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0056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20240621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In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3532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[]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FALSE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627771"/>
                  </a:ext>
                </a:extLst>
              </a:tr>
              <a:tr h="2662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0056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20240621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In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1319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[]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FALSE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096737"/>
                  </a:ext>
                </a:extLst>
              </a:tr>
              <a:tr h="2662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0056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20240621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Out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8046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[]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FALSE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01787"/>
                  </a:ext>
                </a:extLst>
              </a:tr>
              <a:tr h="2662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0056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20240621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Out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3665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[]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FALSE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735294"/>
                  </a:ext>
                </a:extLst>
              </a:tr>
              <a:tr h="2662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0056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20240621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Out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2542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[]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FALSE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581"/>
                  </a:ext>
                </a:extLst>
              </a:tr>
              <a:tr h="2662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0056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20240621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Out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2409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[]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FALSE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191"/>
                  </a:ext>
                </a:extLst>
              </a:tr>
              <a:tr h="45896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0056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20240621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Out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1301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['20240529 - 20240606']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新細明體" panose="02020500000000000000" pitchFamily="18" charset="-120"/>
                        </a:rPr>
                        <a:t>TRUE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124087"/>
                  </a:ext>
                </a:extLst>
              </a:tr>
            </a:tbl>
          </a:graphicData>
        </a:graphic>
      </p:graphicFrame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40</a:t>
            </a:fld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838200" y="511953"/>
            <a:ext cx="3177093" cy="1042942"/>
            <a:chOff x="645607" y="455658"/>
            <a:chExt cx="3177093" cy="1042942"/>
          </a:xfrm>
        </p:grpSpPr>
        <p:sp>
          <p:nvSpPr>
            <p:cNvPr id="7" name="圓角矩形 6"/>
            <p:cNvSpPr/>
            <p:nvPr/>
          </p:nvSpPr>
          <p:spPr>
            <a:xfrm>
              <a:off x="645607" y="455658"/>
              <a:ext cx="2667000" cy="747711"/>
            </a:xfrm>
            <a:prstGeom prst="roundRect">
              <a:avLst/>
            </a:prstGeom>
            <a:solidFill>
              <a:srgbClr val="E95D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838200" y="534988"/>
              <a:ext cx="2984500" cy="963612"/>
            </a:xfrm>
            <a:prstGeom prst="roundRect">
              <a:avLst/>
            </a:prstGeom>
            <a:solidFill>
              <a:srgbClr val="006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b="1" dirty="0" smtClean="0"/>
                <a:t>研究</a:t>
              </a:r>
              <a:r>
                <a:rPr lang="zh-TW" altLang="en-US" sz="4400" b="1" dirty="0" smtClean="0"/>
                <a:t>總</a:t>
              </a:r>
              <a:r>
                <a:rPr lang="zh-TW" altLang="en-US" sz="4400" b="1" dirty="0"/>
                <a:t>結</a:t>
              </a:r>
              <a:endParaRPr lang="zh-TW" altLang="en-US" sz="4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5026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B0745-DD1B-47AD-8D1A-00C0354EDCC3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sp>
        <p:nvSpPr>
          <p:cNvPr id="4" name="標題 3"/>
          <p:cNvSpPr txBox="1">
            <a:spLocks noGrp="1"/>
          </p:cNvSpPr>
          <p:nvPr>
            <p:ph type="title"/>
          </p:nvPr>
        </p:nvSpPr>
        <p:spPr>
          <a:xfrm>
            <a:off x="1147531" y="3068961"/>
            <a:ext cx="103632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Noto Sans CJK TC Black"/>
              </a:rPr>
              <a:t>附錄</a:t>
            </a:r>
            <a:endParaRPr lang="zh-TW" altLang="en-US" sz="4400" b="0" dirty="0">
              <a:solidFill>
                <a:schemeClr val="bg1"/>
              </a:solidFill>
              <a:latin typeface="微軟正黑體" panose="020B0604030504040204" pitchFamily="34" charset="-120"/>
              <a:ea typeface="Noto Sans CJK TC Black"/>
            </a:endParaRPr>
          </a:p>
        </p:txBody>
      </p:sp>
    </p:spTree>
    <p:extLst>
      <p:ext uri="{BB962C8B-B14F-4D97-AF65-F5344CB8AC3E}">
        <p14:creationId xmlns:p14="http://schemas.microsoft.com/office/powerpoint/2010/main" val="390563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42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49" y="118921"/>
            <a:ext cx="3412098" cy="312304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223" y="118920"/>
            <a:ext cx="3409362" cy="312053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7861" y="118920"/>
            <a:ext cx="3431968" cy="31182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849" y="3241965"/>
            <a:ext cx="3412098" cy="312304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6332" y="3215387"/>
            <a:ext cx="3553253" cy="317619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7861" y="3192417"/>
            <a:ext cx="3431968" cy="314123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419868" y="6455703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各</a:t>
            </a:r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ETF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交易量與新聞數量比較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184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43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549380" y="6447693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各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ETF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新聞後交易量差分布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185" y="3319462"/>
            <a:ext cx="5892800" cy="29464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5" y="3319462"/>
            <a:ext cx="5892800" cy="29464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5" y="81695"/>
            <a:ext cx="5892800" cy="29464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185" y="81695"/>
            <a:ext cx="58928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6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032083" y="6476834"/>
            <a:ext cx="2743200" cy="365125"/>
          </a:xfrm>
        </p:spPr>
        <p:txBody>
          <a:bodyPr/>
          <a:lstStyle/>
          <a:p>
            <a:fld id="{AD2A02FB-33D5-4D16-ABE6-729A0B3D225A}" type="slidenum">
              <a:rPr lang="zh-TW" altLang="en-US" smtClean="0"/>
              <a:pPr/>
              <a:t>44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409265" y="6428693"/>
            <a:ext cx="285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各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ETF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新聞後交易量差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分布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14" y="3314700"/>
            <a:ext cx="5892800" cy="309561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714" y="64243"/>
            <a:ext cx="5892800" cy="3095613"/>
          </a:xfrm>
          <a:prstGeom prst="rect">
            <a:avLst/>
          </a:prstGeom>
        </p:spPr>
      </p:pic>
      <p:pic>
        <p:nvPicPr>
          <p:cNvPr id="11" name="內容版面配置區 7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14" y="87200"/>
            <a:ext cx="5794599" cy="3049700"/>
          </a:xfr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7281"/>
              </p:ext>
            </p:extLst>
          </p:nvPr>
        </p:nvGraphicFramePr>
        <p:xfrm>
          <a:off x="6294634" y="3996076"/>
          <a:ext cx="5480649" cy="19765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961">
                  <a:extLst>
                    <a:ext uri="{9D8B030D-6E8A-4147-A177-3AD203B41FA5}">
                      <a16:colId xmlns:a16="http://schemas.microsoft.com/office/drawing/2014/main" val="3802657883"/>
                    </a:ext>
                  </a:extLst>
                </a:gridCol>
                <a:gridCol w="608961">
                  <a:extLst>
                    <a:ext uri="{9D8B030D-6E8A-4147-A177-3AD203B41FA5}">
                      <a16:colId xmlns:a16="http://schemas.microsoft.com/office/drawing/2014/main" val="3344699515"/>
                    </a:ext>
                  </a:extLst>
                </a:gridCol>
                <a:gridCol w="608961">
                  <a:extLst>
                    <a:ext uri="{9D8B030D-6E8A-4147-A177-3AD203B41FA5}">
                      <a16:colId xmlns:a16="http://schemas.microsoft.com/office/drawing/2014/main" val="871541286"/>
                    </a:ext>
                  </a:extLst>
                </a:gridCol>
                <a:gridCol w="608961">
                  <a:extLst>
                    <a:ext uri="{9D8B030D-6E8A-4147-A177-3AD203B41FA5}">
                      <a16:colId xmlns:a16="http://schemas.microsoft.com/office/drawing/2014/main" val="203461506"/>
                    </a:ext>
                  </a:extLst>
                </a:gridCol>
                <a:gridCol w="608961">
                  <a:extLst>
                    <a:ext uri="{9D8B030D-6E8A-4147-A177-3AD203B41FA5}">
                      <a16:colId xmlns:a16="http://schemas.microsoft.com/office/drawing/2014/main" val="2102505910"/>
                    </a:ext>
                  </a:extLst>
                </a:gridCol>
                <a:gridCol w="608961">
                  <a:extLst>
                    <a:ext uri="{9D8B030D-6E8A-4147-A177-3AD203B41FA5}">
                      <a16:colId xmlns:a16="http://schemas.microsoft.com/office/drawing/2014/main" val="3896107095"/>
                    </a:ext>
                  </a:extLst>
                </a:gridCol>
                <a:gridCol w="608961">
                  <a:extLst>
                    <a:ext uri="{9D8B030D-6E8A-4147-A177-3AD203B41FA5}">
                      <a16:colId xmlns:a16="http://schemas.microsoft.com/office/drawing/2014/main" val="672756011"/>
                    </a:ext>
                  </a:extLst>
                </a:gridCol>
                <a:gridCol w="608961">
                  <a:extLst>
                    <a:ext uri="{9D8B030D-6E8A-4147-A177-3AD203B41FA5}">
                      <a16:colId xmlns:a16="http://schemas.microsoft.com/office/drawing/2014/main" val="1579563158"/>
                    </a:ext>
                  </a:extLst>
                </a:gridCol>
                <a:gridCol w="608961">
                  <a:extLst>
                    <a:ext uri="{9D8B030D-6E8A-4147-A177-3AD203B41FA5}">
                      <a16:colId xmlns:a16="http://schemas.microsoft.com/office/drawing/2014/main" val="2211734294"/>
                    </a:ext>
                  </a:extLst>
                </a:gridCol>
              </a:tblGrid>
              <a:tr h="280009"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z</a:t>
                      </a:r>
                      <a:r>
                        <a:rPr lang="en-US" altLang="zh-TW" sz="1200" u="none" strike="noStrike" dirty="0" smtClean="0">
                          <a:effectLst/>
                        </a:rPr>
                        <a:t>&gt;=2 </a:t>
                      </a:r>
                      <a:r>
                        <a:rPr lang="en-US" sz="1200" u="none" strike="noStrike" dirty="0" smtClean="0">
                          <a:effectLst/>
                        </a:rPr>
                        <a:t>mean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altLang="zh-TW" sz="1200" u="none" strike="noStrike" dirty="0" smtClean="0">
                          <a:effectLst/>
                        </a:rPr>
                        <a:t>z&gt;=2 </a:t>
                      </a:r>
                      <a:r>
                        <a:rPr lang="en-US" sz="1200" u="none" strike="noStrike" dirty="0" smtClean="0">
                          <a:effectLst/>
                        </a:rPr>
                        <a:t>med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 dirty="0" smtClean="0">
                          <a:effectLst/>
                        </a:rPr>
                        <a:t>z&gt;=2 </a:t>
                      </a:r>
                    </a:p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z&lt;2</a:t>
                      </a:r>
                    </a:p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mean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z&lt;2</a:t>
                      </a:r>
                    </a:p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med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z&lt;2</a:t>
                      </a:r>
                    </a:p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mean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>
                          <a:effectLst/>
                        </a:rPr>
                        <a:t> med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132196"/>
                  </a:ext>
                </a:extLst>
              </a:tr>
              <a:tr h="20125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50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-1953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-3057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0.636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-18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-1387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0.073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-1616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-1814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461485"/>
                  </a:ext>
                </a:extLst>
              </a:tr>
              <a:tr h="20125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56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3288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1242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0.021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-1386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-1097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0.427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-2091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-1465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677779"/>
                  </a:ext>
                </a:extLst>
              </a:tr>
              <a:tr h="20125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919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8687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6285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0.069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-1355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-4821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0.057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-18329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-19358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182566"/>
                  </a:ext>
                </a:extLst>
              </a:tr>
              <a:tr h="20125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936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2114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1456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0.012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9053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1026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0.148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-659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-601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593449"/>
                  </a:ext>
                </a:extLst>
              </a:tr>
              <a:tr h="20125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878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-397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3547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-2052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-5541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0.398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-1985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-6085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261195"/>
                  </a:ext>
                </a:extLst>
              </a:tr>
              <a:tr h="20125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929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13060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-8148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0.305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-5889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-3903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0.63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51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903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336145"/>
                  </a:ext>
                </a:extLst>
              </a:tr>
              <a:tr h="20125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934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19907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-446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0.113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2434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-2514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0.61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-584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-912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080020"/>
                  </a:ext>
                </a:extLst>
              </a:tr>
              <a:tr h="1925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avg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6386.571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125.5714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0.190857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112.4286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-2605.29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0.334714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-3601.86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-4190.29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00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06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45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367116" y="6438251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各</a:t>
            </a:r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ETF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股息相關新聞後交易量差分布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697" y="3271919"/>
            <a:ext cx="5972738" cy="298636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93938"/>
            <a:ext cx="5796035" cy="289801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" y="3247791"/>
            <a:ext cx="6001878" cy="300093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38"/>
            <a:ext cx="6007100" cy="30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7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46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409265" y="6428693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各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ETF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股息相關新聞後交易量差分布</a:t>
            </a:r>
          </a:p>
        </p:txBody>
      </p:sp>
      <p:pic>
        <p:nvPicPr>
          <p:cNvPr id="10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2" y="3160717"/>
            <a:ext cx="5749689" cy="2874845"/>
          </a:xfr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593" y="83565"/>
            <a:ext cx="5704602" cy="307715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8" y="83564"/>
            <a:ext cx="5841999" cy="3077153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842051"/>
              </p:ext>
            </p:extLst>
          </p:nvPr>
        </p:nvGraphicFramePr>
        <p:xfrm>
          <a:off x="6204042" y="3745025"/>
          <a:ext cx="5515704" cy="2118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856">
                  <a:extLst>
                    <a:ext uri="{9D8B030D-6E8A-4147-A177-3AD203B41FA5}">
                      <a16:colId xmlns:a16="http://schemas.microsoft.com/office/drawing/2014/main" val="1765279311"/>
                    </a:ext>
                  </a:extLst>
                </a:gridCol>
                <a:gridCol w="612856">
                  <a:extLst>
                    <a:ext uri="{9D8B030D-6E8A-4147-A177-3AD203B41FA5}">
                      <a16:colId xmlns:a16="http://schemas.microsoft.com/office/drawing/2014/main" val="275325315"/>
                    </a:ext>
                  </a:extLst>
                </a:gridCol>
                <a:gridCol w="612856">
                  <a:extLst>
                    <a:ext uri="{9D8B030D-6E8A-4147-A177-3AD203B41FA5}">
                      <a16:colId xmlns:a16="http://schemas.microsoft.com/office/drawing/2014/main" val="1591628286"/>
                    </a:ext>
                  </a:extLst>
                </a:gridCol>
                <a:gridCol w="612856">
                  <a:extLst>
                    <a:ext uri="{9D8B030D-6E8A-4147-A177-3AD203B41FA5}">
                      <a16:colId xmlns:a16="http://schemas.microsoft.com/office/drawing/2014/main" val="1194233092"/>
                    </a:ext>
                  </a:extLst>
                </a:gridCol>
                <a:gridCol w="612856">
                  <a:extLst>
                    <a:ext uri="{9D8B030D-6E8A-4147-A177-3AD203B41FA5}">
                      <a16:colId xmlns:a16="http://schemas.microsoft.com/office/drawing/2014/main" val="1422007721"/>
                    </a:ext>
                  </a:extLst>
                </a:gridCol>
                <a:gridCol w="612856">
                  <a:extLst>
                    <a:ext uri="{9D8B030D-6E8A-4147-A177-3AD203B41FA5}">
                      <a16:colId xmlns:a16="http://schemas.microsoft.com/office/drawing/2014/main" val="3309973552"/>
                    </a:ext>
                  </a:extLst>
                </a:gridCol>
                <a:gridCol w="612856">
                  <a:extLst>
                    <a:ext uri="{9D8B030D-6E8A-4147-A177-3AD203B41FA5}">
                      <a16:colId xmlns:a16="http://schemas.microsoft.com/office/drawing/2014/main" val="2145942166"/>
                    </a:ext>
                  </a:extLst>
                </a:gridCol>
                <a:gridCol w="612856">
                  <a:extLst>
                    <a:ext uri="{9D8B030D-6E8A-4147-A177-3AD203B41FA5}">
                      <a16:colId xmlns:a16="http://schemas.microsoft.com/office/drawing/2014/main" val="3436474883"/>
                    </a:ext>
                  </a:extLst>
                </a:gridCol>
                <a:gridCol w="612856">
                  <a:extLst>
                    <a:ext uri="{9D8B030D-6E8A-4147-A177-3AD203B41FA5}">
                      <a16:colId xmlns:a16="http://schemas.microsoft.com/office/drawing/2014/main" val="311467288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</a:rPr>
                        <a:t>　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z</a:t>
                      </a:r>
                      <a:r>
                        <a:rPr lang="en-US" altLang="zh-TW" sz="1200" u="none" strike="noStrike" dirty="0" smtClean="0">
                          <a:effectLst/>
                        </a:rPr>
                        <a:t>&gt;=2 </a:t>
                      </a:r>
                      <a:r>
                        <a:rPr lang="en-US" sz="1200" u="none" strike="noStrike" dirty="0" smtClean="0">
                          <a:effectLst/>
                        </a:rPr>
                        <a:t>mean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altLang="zh-TW" sz="1200" u="none" strike="noStrike" dirty="0" smtClean="0">
                          <a:effectLst/>
                        </a:rPr>
                        <a:t>z&gt;=2 </a:t>
                      </a:r>
                      <a:r>
                        <a:rPr lang="en-US" sz="1200" u="none" strike="noStrike" dirty="0" smtClean="0">
                          <a:effectLst/>
                        </a:rPr>
                        <a:t>med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 dirty="0" smtClean="0">
                          <a:effectLst/>
                        </a:rPr>
                        <a:t>z&gt;=2 </a:t>
                      </a:r>
                    </a:p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z&lt;2</a:t>
                      </a:r>
                    </a:p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mean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z&lt;2</a:t>
                      </a:r>
                    </a:p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med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z&lt;2</a:t>
                      </a:r>
                    </a:p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mean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>
                          <a:effectLst/>
                        </a:rPr>
                        <a:t> med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01536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50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-1607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-1363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0.372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3109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4263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0.0001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-1749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-1814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79168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56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-3863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-1578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0.712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-3927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-1072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0.786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228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-1413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59206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919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4925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-2744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0.146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2054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-3931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0.08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-13435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-11725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77563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936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2114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1456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0.013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10290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677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0.346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-641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-544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8872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878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-6979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-5305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0.656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-2163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-5668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0.607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-533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-4324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07775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929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4448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-10521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0.426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626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-5323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0.207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-7363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-1453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61525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934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23747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-446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0.074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849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-2514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0.619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-640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-912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936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avg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3255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-2928.71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0.342714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1548.286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-1938.29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0.377871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-3447.57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-3169.29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499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293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47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409265" y="6428693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各</a:t>
            </a:r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ETF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非股息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相關新聞後交易量差分布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6600"/>
            <a:ext cx="6070600" cy="30353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285" y="3267100"/>
            <a:ext cx="6070600" cy="30353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124507"/>
            <a:ext cx="6070600" cy="30353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07"/>
            <a:ext cx="60706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9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48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409265" y="6428693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各</a:t>
            </a:r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ETF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非股息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相關新聞後交易量差分布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3141663"/>
            <a:ext cx="6070600" cy="30353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00" y="56245"/>
            <a:ext cx="6070600" cy="30353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56245"/>
            <a:ext cx="6070600" cy="3035300"/>
          </a:xfrm>
          <a:prstGeom prst="rect">
            <a:avLst/>
          </a:prstGeom>
        </p:spPr>
      </p:pic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905307"/>
              </p:ext>
            </p:extLst>
          </p:nvPr>
        </p:nvGraphicFramePr>
        <p:xfrm>
          <a:off x="6529753" y="3872356"/>
          <a:ext cx="5375034" cy="2118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7226">
                  <a:extLst>
                    <a:ext uri="{9D8B030D-6E8A-4147-A177-3AD203B41FA5}">
                      <a16:colId xmlns:a16="http://schemas.microsoft.com/office/drawing/2014/main" val="720436997"/>
                    </a:ext>
                  </a:extLst>
                </a:gridCol>
                <a:gridCol w="597226">
                  <a:extLst>
                    <a:ext uri="{9D8B030D-6E8A-4147-A177-3AD203B41FA5}">
                      <a16:colId xmlns:a16="http://schemas.microsoft.com/office/drawing/2014/main" val="1535763546"/>
                    </a:ext>
                  </a:extLst>
                </a:gridCol>
                <a:gridCol w="597226">
                  <a:extLst>
                    <a:ext uri="{9D8B030D-6E8A-4147-A177-3AD203B41FA5}">
                      <a16:colId xmlns:a16="http://schemas.microsoft.com/office/drawing/2014/main" val="793136233"/>
                    </a:ext>
                  </a:extLst>
                </a:gridCol>
                <a:gridCol w="597226">
                  <a:extLst>
                    <a:ext uri="{9D8B030D-6E8A-4147-A177-3AD203B41FA5}">
                      <a16:colId xmlns:a16="http://schemas.microsoft.com/office/drawing/2014/main" val="660156983"/>
                    </a:ext>
                  </a:extLst>
                </a:gridCol>
                <a:gridCol w="597226">
                  <a:extLst>
                    <a:ext uri="{9D8B030D-6E8A-4147-A177-3AD203B41FA5}">
                      <a16:colId xmlns:a16="http://schemas.microsoft.com/office/drawing/2014/main" val="1713112459"/>
                    </a:ext>
                  </a:extLst>
                </a:gridCol>
                <a:gridCol w="597226">
                  <a:extLst>
                    <a:ext uri="{9D8B030D-6E8A-4147-A177-3AD203B41FA5}">
                      <a16:colId xmlns:a16="http://schemas.microsoft.com/office/drawing/2014/main" val="1722400677"/>
                    </a:ext>
                  </a:extLst>
                </a:gridCol>
                <a:gridCol w="597226">
                  <a:extLst>
                    <a:ext uri="{9D8B030D-6E8A-4147-A177-3AD203B41FA5}">
                      <a16:colId xmlns:a16="http://schemas.microsoft.com/office/drawing/2014/main" val="56815983"/>
                    </a:ext>
                  </a:extLst>
                </a:gridCol>
                <a:gridCol w="597226">
                  <a:extLst>
                    <a:ext uri="{9D8B030D-6E8A-4147-A177-3AD203B41FA5}">
                      <a16:colId xmlns:a16="http://schemas.microsoft.com/office/drawing/2014/main" val="4239477004"/>
                    </a:ext>
                  </a:extLst>
                </a:gridCol>
                <a:gridCol w="597226">
                  <a:extLst>
                    <a:ext uri="{9D8B030D-6E8A-4147-A177-3AD203B41FA5}">
                      <a16:colId xmlns:a16="http://schemas.microsoft.com/office/drawing/2014/main" val="284859718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</a:rPr>
                        <a:t>　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z</a:t>
                      </a:r>
                      <a:r>
                        <a:rPr lang="en-US" altLang="zh-TW" sz="1200" u="none" strike="noStrike" dirty="0" smtClean="0">
                          <a:effectLst/>
                        </a:rPr>
                        <a:t>&gt;=2 </a:t>
                      </a:r>
                      <a:r>
                        <a:rPr lang="en-US" sz="1200" u="none" strike="noStrike" dirty="0" smtClean="0">
                          <a:effectLst/>
                        </a:rPr>
                        <a:t>mean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altLang="zh-TW" sz="1200" u="none" strike="noStrike" dirty="0" smtClean="0">
                          <a:effectLst/>
                        </a:rPr>
                        <a:t>z&gt;=2 </a:t>
                      </a:r>
                      <a:r>
                        <a:rPr lang="en-US" sz="1200" u="none" strike="noStrike" dirty="0" smtClean="0">
                          <a:effectLst/>
                        </a:rPr>
                        <a:t>med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 dirty="0" smtClean="0">
                          <a:effectLst/>
                        </a:rPr>
                        <a:t>z&gt;=2 </a:t>
                      </a:r>
                    </a:p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z&lt;2</a:t>
                      </a:r>
                    </a:p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mean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z&lt;2</a:t>
                      </a:r>
                    </a:p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med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z&lt;2</a:t>
                      </a:r>
                    </a:p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mean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>
                          <a:effectLst/>
                        </a:rPr>
                        <a:t> med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36334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 dirty="0">
                          <a:effectLst/>
                        </a:rPr>
                        <a:t>50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-1953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-3057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0.636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-1387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0.073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-1616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-1814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53797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56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3288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1242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0.021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-1386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-1097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0.427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-2091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-1465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43653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919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8687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6285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0.069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-1355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-4821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0.057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-18329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-19358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203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936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2114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1456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0.012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9053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1026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0.148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-659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-601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94133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878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-397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3547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0.179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-2052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-5541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0.397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-1985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-6085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53307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929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13060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-8148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0.305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-5889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-3903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0.63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51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903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50902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934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19907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-446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0.113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2434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-2514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0.608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-584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-912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9135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avg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6386.571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125.5714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0.190714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112.4286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-2605.29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0.334286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-3601.86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-4190.29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3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91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93494" cy="466709"/>
          </a:xfrm>
        </p:spPr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49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5" y="219807"/>
            <a:ext cx="5905500" cy="29527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85" y="219807"/>
            <a:ext cx="5905500" cy="29527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5" y="3317875"/>
            <a:ext cx="5905500" cy="295275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85" y="3317875"/>
            <a:ext cx="5905500" cy="295275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4627491" y="6431086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各</a:t>
            </a:r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ETF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新聞後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折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溢價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分布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4372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"/>
            <a:ext cx="12192000" cy="3396322"/>
          </a:xfrm>
          <a:prstGeom prst="rect">
            <a:avLst/>
          </a:prstGeom>
          <a:gradFill flip="none" rotWithShape="1">
            <a:gsLst>
              <a:gs pos="31000">
                <a:srgbClr val="EDF1F9"/>
              </a:gs>
              <a:gs pos="20000">
                <a:schemeClr val="accent1">
                  <a:lumMod val="20000"/>
                  <a:lumOff val="80000"/>
                </a:schemeClr>
              </a:gs>
              <a:gs pos="12000">
                <a:srgbClr val="C7D5ED"/>
              </a:gs>
              <a:gs pos="0">
                <a:schemeClr val="accent1">
                  <a:lumMod val="60000"/>
                  <a:lumOff val="40000"/>
                </a:schemeClr>
              </a:gs>
              <a:gs pos="48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37" y="3051625"/>
            <a:ext cx="3610246" cy="313571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672895" y="1956142"/>
            <a:ext cx="674605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 smtClean="0">
                <a:latin typeface="Arial Narrow" panose="020B0606020202030204" pitchFamily="34" charset="0"/>
              </a:rPr>
              <a:t>研究標的</a:t>
            </a:r>
            <a:r>
              <a:rPr lang="en-US" altLang="zh-TW" sz="2000" b="1" dirty="0" smtClean="0">
                <a:latin typeface="Arial Narrow" panose="020B0606020202030204" pitchFamily="34" charset="0"/>
              </a:rPr>
              <a:t>:</a:t>
            </a:r>
            <a:r>
              <a:rPr lang="zh-TW" altLang="en-US" sz="2000" b="1" dirty="0" smtClean="0">
                <a:latin typeface="Arial Narrow" panose="020B0606020202030204" pitchFamily="34" charset="0"/>
              </a:rPr>
              <a:t> </a:t>
            </a:r>
            <a:r>
              <a:rPr lang="en-US" altLang="zh-TW" sz="2000" b="1" dirty="0" smtClean="0">
                <a:latin typeface="Arial Narrow" panose="020B0606020202030204" pitchFamily="34" charset="0"/>
              </a:rPr>
              <a:t>00919</a:t>
            </a:r>
            <a:r>
              <a:rPr lang="zh-TW" altLang="en-US" sz="2000" b="1" dirty="0">
                <a:latin typeface="Arial Narrow" panose="020B0606020202030204" pitchFamily="34" charset="0"/>
              </a:rPr>
              <a:t>，</a:t>
            </a:r>
            <a:r>
              <a:rPr lang="en-US" altLang="zh-TW" sz="2000" b="1" dirty="0" smtClean="0">
                <a:latin typeface="Arial Narrow" panose="020B0606020202030204" pitchFamily="34" charset="0"/>
              </a:rPr>
              <a:t>00929</a:t>
            </a:r>
            <a:r>
              <a:rPr lang="zh-TW" altLang="en-US" sz="2000" b="1" dirty="0" smtClean="0">
                <a:latin typeface="Arial Narrow" panose="020B0606020202030204" pitchFamily="34" charset="0"/>
              </a:rPr>
              <a:t>，</a:t>
            </a:r>
            <a:r>
              <a:rPr lang="en-US" altLang="zh-TW" sz="2000" b="1" dirty="0" smtClean="0">
                <a:latin typeface="Arial Narrow" panose="020B0606020202030204" pitchFamily="34" charset="0"/>
              </a:rPr>
              <a:t>00934</a:t>
            </a:r>
            <a:r>
              <a:rPr lang="zh-TW" altLang="en-US" sz="2000" b="1" dirty="0" smtClean="0">
                <a:latin typeface="Arial Narrow" panose="020B0606020202030204" pitchFamily="34" charset="0"/>
              </a:rPr>
              <a:t>，</a:t>
            </a:r>
            <a:r>
              <a:rPr lang="en-US" altLang="zh-TW" sz="2000" b="1" dirty="0" smtClean="0">
                <a:latin typeface="Arial Narrow" panose="020B0606020202030204" pitchFamily="34" charset="0"/>
              </a:rPr>
              <a:t>00936</a:t>
            </a:r>
            <a:r>
              <a:rPr lang="zh-TW" altLang="en-US" sz="2000" b="1" dirty="0" smtClean="0">
                <a:latin typeface="Arial Narrow" panose="020B0606020202030204" pitchFamily="34" charset="0"/>
              </a:rPr>
              <a:t>，</a:t>
            </a:r>
            <a:r>
              <a:rPr lang="en-US" altLang="zh-TW" sz="2000" b="1" dirty="0" smtClean="0">
                <a:latin typeface="Arial Narrow" panose="020B0606020202030204" pitchFamily="34" charset="0"/>
              </a:rPr>
              <a:t>0050</a:t>
            </a:r>
            <a:r>
              <a:rPr lang="zh-TW" altLang="en-US" sz="2000" b="1" dirty="0">
                <a:latin typeface="Arial Narrow" panose="020B0606020202030204" pitchFamily="34" charset="0"/>
              </a:rPr>
              <a:t>，</a:t>
            </a:r>
            <a:r>
              <a:rPr lang="en-US" altLang="zh-TW" sz="2000" b="1" dirty="0" smtClean="0">
                <a:latin typeface="Arial Narrow" panose="020B0606020202030204" pitchFamily="34" charset="0"/>
              </a:rPr>
              <a:t>0056</a:t>
            </a:r>
            <a:r>
              <a:rPr lang="zh-TW" altLang="en-US" sz="2000" b="1" dirty="0">
                <a:latin typeface="Arial Narrow" panose="020B0606020202030204" pitchFamily="34" charset="0"/>
              </a:rPr>
              <a:t>，</a:t>
            </a:r>
            <a:r>
              <a:rPr lang="en-US" altLang="zh-TW" sz="2000" b="1" dirty="0" smtClean="0">
                <a:latin typeface="Arial Narrow" panose="020B0606020202030204" pitchFamily="34" charset="0"/>
              </a:rPr>
              <a:t>00878</a:t>
            </a: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latin typeface="Arial Narrow" panose="020B0606020202030204" pitchFamily="34" charset="0"/>
              </a:rPr>
              <a:t>時間區間</a:t>
            </a:r>
            <a:r>
              <a:rPr lang="en-US" altLang="zh-TW" sz="2000" b="1" dirty="0" smtClean="0">
                <a:latin typeface="Arial Narrow" panose="020B0606020202030204" pitchFamily="34" charset="0"/>
              </a:rPr>
              <a:t>:</a:t>
            </a:r>
            <a:r>
              <a:rPr lang="zh-TW" altLang="en-US" sz="2000" b="1" dirty="0" smtClean="0">
                <a:latin typeface="Arial Narrow" panose="020B0606020202030204" pitchFamily="34" charset="0"/>
              </a:rPr>
              <a:t> </a:t>
            </a:r>
            <a:r>
              <a:rPr lang="en-US" altLang="zh-TW" sz="2000" b="1" dirty="0" smtClean="0">
                <a:latin typeface="Arial Narrow" panose="020B0606020202030204" pitchFamily="34" charset="0"/>
              </a:rPr>
              <a:t>20240101</a:t>
            </a:r>
            <a:r>
              <a:rPr lang="zh-TW" altLang="en-US" sz="2000" b="1" dirty="0" smtClean="0">
                <a:latin typeface="Arial Narrow" panose="020B0606020202030204" pitchFamily="34" charset="0"/>
              </a:rPr>
              <a:t> </a:t>
            </a:r>
            <a:r>
              <a:rPr lang="en-US" altLang="zh-TW" sz="2000" b="1" dirty="0" smtClean="0">
                <a:latin typeface="Arial Narrow" panose="020B0606020202030204" pitchFamily="34" charset="0"/>
              </a:rPr>
              <a:t>-</a:t>
            </a:r>
            <a:r>
              <a:rPr lang="zh-TW" altLang="en-US" sz="2000" b="1" dirty="0" smtClean="0">
                <a:latin typeface="Arial Narrow" panose="020B0606020202030204" pitchFamily="34" charset="0"/>
              </a:rPr>
              <a:t> </a:t>
            </a:r>
            <a:r>
              <a:rPr lang="en-US" altLang="zh-TW" sz="2000" b="1" dirty="0" smtClean="0">
                <a:latin typeface="Arial Narrow" panose="020B0606020202030204" pitchFamily="34" charset="0"/>
              </a:rPr>
              <a:t>20240820</a:t>
            </a:r>
            <a:endParaRPr lang="en-US" altLang="zh-TW" sz="2000" b="1" dirty="0" smtClean="0">
              <a:latin typeface="Arial Narrow" panose="020B0606020202030204" pitchFamily="34" charset="0"/>
            </a:endParaRPr>
          </a:p>
          <a:p>
            <a:endParaRPr lang="zh-TW" altLang="en-US" sz="1600" dirty="0"/>
          </a:p>
          <a:p>
            <a:endParaRPr lang="zh-TW" altLang="en-US" sz="1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684" y="3051625"/>
            <a:ext cx="3656906" cy="312913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891" y="3043078"/>
            <a:ext cx="3664633" cy="311803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5</a:t>
            </a:fld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847568" y="493778"/>
            <a:ext cx="5168569" cy="1204384"/>
            <a:chOff x="5864833" y="276642"/>
            <a:chExt cx="4440295" cy="1485542"/>
          </a:xfrm>
        </p:grpSpPr>
        <p:sp>
          <p:nvSpPr>
            <p:cNvPr id="9" name="圓角矩形 8"/>
            <p:cNvSpPr/>
            <p:nvPr/>
          </p:nvSpPr>
          <p:spPr>
            <a:xfrm>
              <a:off x="6573868" y="276642"/>
              <a:ext cx="3731260" cy="1240181"/>
            </a:xfrm>
            <a:prstGeom prst="roundRect">
              <a:avLst/>
            </a:prstGeom>
            <a:solidFill>
              <a:srgbClr val="E95D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b="1" dirty="0" smtClean="0"/>
                <a:t>新聞數量分布</a:t>
              </a:r>
              <a:endParaRPr lang="zh-TW" altLang="en-US" sz="3600" b="1" dirty="0"/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5864833" y="1094454"/>
              <a:ext cx="1104900" cy="667730"/>
            </a:xfrm>
            <a:prstGeom prst="roundRect">
              <a:avLst/>
            </a:prstGeom>
            <a:solidFill>
              <a:srgbClr val="006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 smtClean="0"/>
                <a:t>過程</a:t>
              </a:r>
              <a:endParaRPr lang="zh-TW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4350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50</a:t>
            </a:fld>
            <a:endParaRPr lang="zh-TW" altLang="en-US"/>
          </a:p>
        </p:txBody>
      </p:sp>
      <p:pic>
        <p:nvPicPr>
          <p:cNvPr id="5" name="內容版面配置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363" y="88900"/>
            <a:ext cx="5988644" cy="299432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" y="3147541"/>
            <a:ext cx="6117281" cy="305864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" y="88900"/>
            <a:ext cx="6117281" cy="305864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627491" y="6431086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各</a:t>
            </a:r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ETF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新聞後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折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溢價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分布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313141"/>
              </p:ext>
            </p:extLst>
          </p:nvPr>
        </p:nvGraphicFramePr>
        <p:xfrm>
          <a:off x="6482862" y="3893621"/>
          <a:ext cx="5421924" cy="2118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2436">
                  <a:extLst>
                    <a:ext uri="{9D8B030D-6E8A-4147-A177-3AD203B41FA5}">
                      <a16:colId xmlns:a16="http://schemas.microsoft.com/office/drawing/2014/main" val="2279114210"/>
                    </a:ext>
                  </a:extLst>
                </a:gridCol>
                <a:gridCol w="602436">
                  <a:extLst>
                    <a:ext uri="{9D8B030D-6E8A-4147-A177-3AD203B41FA5}">
                      <a16:colId xmlns:a16="http://schemas.microsoft.com/office/drawing/2014/main" val="975169779"/>
                    </a:ext>
                  </a:extLst>
                </a:gridCol>
                <a:gridCol w="602436">
                  <a:extLst>
                    <a:ext uri="{9D8B030D-6E8A-4147-A177-3AD203B41FA5}">
                      <a16:colId xmlns:a16="http://schemas.microsoft.com/office/drawing/2014/main" val="962738099"/>
                    </a:ext>
                  </a:extLst>
                </a:gridCol>
                <a:gridCol w="602436">
                  <a:extLst>
                    <a:ext uri="{9D8B030D-6E8A-4147-A177-3AD203B41FA5}">
                      <a16:colId xmlns:a16="http://schemas.microsoft.com/office/drawing/2014/main" val="555774960"/>
                    </a:ext>
                  </a:extLst>
                </a:gridCol>
                <a:gridCol w="602436">
                  <a:extLst>
                    <a:ext uri="{9D8B030D-6E8A-4147-A177-3AD203B41FA5}">
                      <a16:colId xmlns:a16="http://schemas.microsoft.com/office/drawing/2014/main" val="181090799"/>
                    </a:ext>
                  </a:extLst>
                </a:gridCol>
                <a:gridCol w="602436">
                  <a:extLst>
                    <a:ext uri="{9D8B030D-6E8A-4147-A177-3AD203B41FA5}">
                      <a16:colId xmlns:a16="http://schemas.microsoft.com/office/drawing/2014/main" val="1175328644"/>
                    </a:ext>
                  </a:extLst>
                </a:gridCol>
                <a:gridCol w="602436">
                  <a:extLst>
                    <a:ext uri="{9D8B030D-6E8A-4147-A177-3AD203B41FA5}">
                      <a16:colId xmlns:a16="http://schemas.microsoft.com/office/drawing/2014/main" val="3730802104"/>
                    </a:ext>
                  </a:extLst>
                </a:gridCol>
                <a:gridCol w="602436">
                  <a:extLst>
                    <a:ext uri="{9D8B030D-6E8A-4147-A177-3AD203B41FA5}">
                      <a16:colId xmlns:a16="http://schemas.microsoft.com/office/drawing/2014/main" val="2340016051"/>
                    </a:ext>
                  </a:extLst>
                </a:gridCol>
                <a:gridCol w="602436">
                  <a:extLst>
                    <a:ext uri="{9D8B030D-6E8A-4147-A177-3AD203B41FA5}">
                      <a16:colId xmlns:a16="http://schemas.microsoft.com/office/drawing/2014/main" val="45499408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</a:rPr>
                        <a:t>　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z</a:t>
                      </a:r>
                      <a:r>
                        <a:rPr lang="en-US" altLang="zh-TW" sz="1200" u="none" strike="noStrike" dirty="0" smtClean="0">
                          <a:effectLst/>
                        </a:rPr>
                        <a:t>&gt;=2 </a:t>
                      </a:r>
                      <a:r>
                        <a:rPr lang="en-US" sz="1200" u="none" strike="noStrike" dirty="0" smtClean="0">
                          <a:effectLst/>
                        </a:rPr>
                        <a:t>mean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altLang="zh-TW" sz="1200" u="none" strike="noStrike" dirty="0" smtClean="0">
                          <a:effectLst/>
                        </a:rPr>
                        <a:t>z&gt;=2 </a:t>
                      </a:r>
                      <a:r>
                        <a:rPr lang="en-US" sz="1200" u="none" strike="noStrike" dirty="0" smtClean="0">
                          <a:effectLst/>
                        </a:rPr>
                        <a:t>med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 dirty="0" smtClean="0">
                          <a:effectLst/>
                        </a:rPr>
                        <a:t>z&gt;=2 </a:t>
                      </a:r>
                    </a:p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z&lt;2</a:t>
                      </a:r>
                    </a:p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mean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z&lt;2</a:t>
                      </a:r>
                    </a:p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med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z&lt;2</a:t>
                      </a:r>
                    </a:p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mean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>
                          <a:effectLst/>
                        </a:rPr>
                        <a:t> med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42753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50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0.13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0.12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0.269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0.658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14773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56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0.09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0.11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0.088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0.746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47240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919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0.17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0.745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0.17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0.83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30808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936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0.058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0.54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0.09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0.08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047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878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0.131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0.16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0.12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0.83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53156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929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0.985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0.15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0.466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15446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934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0.451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0.09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0.354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7868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avg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0.14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0.127143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0.389571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0.192857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0.137143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0.554857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0.134286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0.118571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968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49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008" y="154354"/>
            <a:ext cx="6003192" cy="300159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51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00"/>
            <a:ext cx="6134100" cy="30670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9450"/>
            <a:ext cx="6134100" cy="306705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3219450"/>
            <a:ext cx="6007100" cy="300355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4627491" y="6431086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各</a:t>
            </a:r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ETF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股息新聞後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折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溢價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分布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247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52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65125"/>
            <a:ext cx="5905500" cy="29527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278982"/>
            <a:ext cx="5905500" cy="29527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5125"/>
            <a:ext cx="5905500" cy="295275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627491" y="6431086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各</a:t>
            </a:r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ETF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股息新聞後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折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溢價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分布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847482"/>
              </p:ext>
            </p:extLst>
          </p:nvPr>
        </p:nvGraphicFramePr>
        <p:xfrm>
          <a:off x="6435968" y="3936152"/>
          <a:ext cx="5565528" cy="2118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8392">
                  <a:extLst>
                    <a:ext uri="{9D8B030D-6E8A-4147-A177-3AD203B41FA5}">
                      <a16:colId xmlns:a16="http://schemas.microsoft.com/office/drawing/2014/main" val="3611450914"/>
                    </a:ext>
                  </a:extLst>
                </a:gridCol>
                <a:gridCol w="618392">
                  <a:extLst>
                    <a:ext uri="{9D8B030D-6E8A-4147-A177-3AD203B41FA5}">
                      <a16:colId xmlns:a16="http://schemas.microsoft.com/office/drawing/2014/main" val="3879767769"/>
                    </a:ext>
                  </a:extLst>
                </a:gridCol>
                <a:gridCol w="618392">
                  <a:extLst>
                    <a:ext uri="{9D8B030D-6E8A-4147-A177-3AD203B41FA5}">
                      <a16:colId xmlns:a16="http://schemas.microsoft.com/office/drawing/2014/main" val="1475936542"/>
                    </a:ext>
                  </a:extLst>
                </a:gridCol>
                <a:gridCol w="618392">
                  <a:extLst>
                    <a:ext uri="{9D8B030D-6E8A-4147-A177-3AD203B41FA5}">
                      <a16:colId xmlns:a16="http://schemas.microsoft.com/office/drawing/2014/main" val="3001005698"/>
                    </a:ext>
                  </a:extLst>
                </a:gridCol>
                <a:gridCol w="618392">
                  <a:extLst>
                    <a:ext uri="{9D8B030D-6E8A-4147-A177-3AD203B41FA5}">
                      <a16:colId xmlns:a16="http://schemas.microsoft.com/office/drawing/2014/main" val="4054635106"/>
                    </a:ext>
                  </a:extLst>
                </a:gridCol>
                <a:gridCol w="618392">
                  <a:extLst>
                    <a:ext uri="{9D8B030D-6E8A-4147-A177-3AD203B41FA5}">
                      <a16:colId xmlns:a16="http://schemas.microsoft.com/office/drawing/2014/main" val="1295139091"/>
                    </a:ext>
                  </a:extLst>
                </a:gridCol>
                <a:gridCol w="618392">
                  <a:extLst>
                    <a:ext uri="{9D8B030D-6E8A-4147-A177-3AD203B41FA5}">
                      <a16:colId xmlns:a16="http://schemas.microsoft.com/office/drawing/2014/main" val="1092615294"/>
                    </a:ext>
                  </a:extLst>
                </a:gridCol>
                <a:gridCol w="618392">
                  <a:extLst>
                    <a:ext uri="{9D8B030D-6E8A-4147-A177-3AD203B41FA5}">
                      <a16:colId xmlns:a16="http://schemas.microsoft.com/office/drawing/2014/main" val="2301712876"/>
                    </a:ext>
                  </a:extLst>
                </a:gridCol>
                <a:gridCol w="618392">
                  <a:extLst>
                    <a:ext uri="{9D8B030D-6E8A-4147-A177-3AD203B41FA5}">
                      <a16:colId xmlns:a16="http://schemas.microsoft.com/office/drawing/2014/main" val="43215154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</a:rPr>
                        <a:t>　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z</a:t>
                      </a:r>
                      <a:r>
                        <a:rPr lang="en-US" altLang="zh-TW" sz="1200" u="none" strike="noStrike" dirty="0" smtClean="0">
                          <a:effectLst/>
                        </a:rPr>
                        <a:t>&gt;=2 </a:t>
                      </a:r>
                      <a:r>
                        <a:rPr lang="en-US" sz="1200" u="none" strike="noStrike" dirty="0" smtClean="0">
                          <a:effectLst/>
                        </a:rPr>
                        <a:t>mean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altLang="zh-TW" sz="1200" u="none" strike="noStrike" dirty="0" smtClean="0">
                          <a:effectLst/>
                        </a:rPr>
                        <a:t>z&gt;=2 </a:t>
                      </a:r>
                      <a:r>
                        <a:rPr lang="en-US" sz="1200" u="none" strike="noStrike" dirty="0" smtClean="0">
                          <a:effectLst/>
                        </a:rPr>
                        <a:t>med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 dirty="0" smtClean="0">
                          <a:effectLst/>
                        </a:rPr>
                        <a:t>z&gt;=2 </a:t>
                      </a:r>
                    </a:p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z&lt;2</a:t>
                      </a:r>
                    </a:p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mean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z&lt;2</a:t>
                      </a:r>
                    </a:p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med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z&lt;2</a:t>
                      </a:r>
                    </a:p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mean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>
                          <a:effectLst/>
                        </a:rPr>
                        <a:t> med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70857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 dirty="0">
                          <a:effectLst/>
                        </a:rPr>
                        <a:t>50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0.13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0.14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0.103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0.681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97381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56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0.13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0.206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0.11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0.09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0.582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0.09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03541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919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0.539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0.15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0.873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0.16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50574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936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0.174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0.21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0.0006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0.09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0.08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11329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878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0.073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0.12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0.866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0.17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0.14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50817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929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0.911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0.754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0.15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0.14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76289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934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0.09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0.583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0.146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5815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avg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0.148571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0.135714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0.369857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0.144286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0.128571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0.557514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0.13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0.115714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454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50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53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785" y="279400"/>
            <a:ext cx="5905500" cy="29527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5" y="3232150"/>
            <a:ext cx="5905500" cy="29527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785" y="3232150"/>
            <a:ext cx="5905500" cy="295275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0" y="279400"/>
            <a:ext cx="5935785" cy="295275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4627491" y="6431086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各</a:t>
            </a:r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ETF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非股息新聞後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折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溢價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分布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5828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54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" y="290118"/>
            <a:ext cx="5905500" cy="29527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5" y="3179764"/>
            <a:ext cx="5905500" cy="29527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85" y="290118"/>
            <a:ext cx="5905500" cy="295275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627491" y="6431086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各非</a:t>
            </a:r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ETF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股息新聞後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折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溢價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分布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384549"/>
              </p:ext>
            </p:extLst>
          </p:nvPr>
        </p:nvGraphicFramePr>
        <p:xfrm>
          <a:off x="6283565" y="3683769"/>
          <a:ext cx="5621220" cy="22898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4580">
                  <a:extLst>
                    <a:ext uri="{9D8B030D-6E8A-4147-A177-3AD203B41FA5}">
                      <a16:colId xmlns:a16="http://schemas.microsoft.com/office/drawing/2014/main" val="3748843391"/>
                    </a:ext>
                  </a:extLst>
                </a:gridCol>
                <a:gridCol w="624580">
                  <a:extLst>
                    <a:ext uri="{9D8B030D-6E8A-4147-A177-3AD203B41FA5}">
                      <a16:colId xmlns:a16="http://schemas.microsoft.com/office/drawing/2014/main" val="2957399663"/>
                    </a:ext>
                  </a:extLst>
                </a:gridCol>
                <a:gridCol w="624580">
                  <a:extLst>
                    <a:ext uri="{9D8B030D-6E8A-4147-A177-3AD203B41FA5}">
                      <a16:colId xmlns:a16="http://schemas.microsoft.com/office/drawing/2014/main" val="879468699"/>
                    </a:ext>
                  </a:extLst>
                </a:gridCol>
                <a:gridCol w="624580">
                  <a:extLst>
                    <a:ext uri="{9D8B030D-6E8A-4147-A177-3AD203B41FA5}">
                      <a16:colId xmlns:a16="http://schemas.microsoft.com/office/drawing/2014/main" val="207235103"/>
                    </a:ext>
                  </a:extLst>
                </a:gridCol>
                <a:gridCol w="624580">
                  <a:extLst>
                    <a:ext uri="{9D8B030D-6E8A-4147-A177-3AD203B41FA5}">
                      <a16:colId xmlns:a16="http://schemas.microsoft.com/office/drawing/2014/main" val="4068029260"/>
                    </a:ext>
                  </a:extLst>
                </a:gridCol>
                <a:gridCol w="624580">
                  <a:extLst>
                    <a:ext uri="{9D8B030D-6E8A-4147-A177-3AD203B41FA5}">
                      <a16:colId xmlns:a16="http://schemas.microsoft.com/office/drawing/2014/main" val="591359640"/>
                    </a:ext>
                  </a:extLst>
                </a:gridCol>
                <a:gridCol w="624580">
                  <a:extLst>
                    <a:ext uri="{9D8B030D-6E8A-4147-A177-3AD203B41FA5}">
                      <a16:colId xmlns:a16="http://schemas.microsoft.com/office/drawing/2014/main" val="3539301381"/>
                    </a:ext>
                  </a:extLst>
                </a:gridCol>
                <a:gridCol w="624580">
                  <a:extLst>
                    <a:ext uri="{9D8B030D-6E8A-4147-A177-3AD203B41FA5}">
                      <a16:colId xmlns:a16="http://schemas.microsoft.com/office/drawing/2014/main" val="2602603298"/>
                    </a:ext>
                  </a:extLst>
                </a:gridCol>
                <a:gridCol w="624580">
                  <a:extLst>
                    <a:ext uri="{9D8B030D-6E8A-4147-A177-3AD203B41FA5}">
                      <a16:colId xmlns:a16="http://schemas.microsoft.com/office/drawing/2014/main" val="272175983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</a:rPr>
                        <a:t>　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z</a:t>
                      </a:r>
                      <a:r>
                        <a:rPr lang="en-US" altLang="zh-TW" sz="1200" u="none" strike="noStrike" dirty="0" smtClean="0">
                          <a:effectLst/>
                        </a:rPr>
                        <a:t>&gt;=2 </a:t>
                      </a:r>
                      <a:r>
                        <a:rPr lang="en-US" sz="1200" u="none" strike="noStrike" dirty="0" smtClean="0">
                          <a:effectLst/>
                        </a:rPr>
                        <a:t>mean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altLang="zh-TW" sz="1200" u="none" strike="noStrike" dirty="0" smtClean="0">
                          <a:effectLst/>
                        </a:rPr>
                        <a:t>z&gt;=2 </a:t>
                      </a:r>
                      <a:r>
                        <a:rPr lang="en-US" sz="1200" u="none" strike="noStrike" dirty="0" smtClean="0">
                          <a:effectLst/>
                        </a:rPr>
                        <a:t>med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 dirty="0" smtClean="0">
                          <a:effectLst/>
                        </a:rPr>
                        <a:t>z&gt;=2 </a:t>
                      </a:r>
                    </a:p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z&lt;2</a:t>
                      </a:r>
                    </a:p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mean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z&lt;2</a:t>
                      </a:r>
                    </a:p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med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z&lt;2</a:t>
                      </a:r>
                    </a:p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 smtClean="0">
                          <a:effectLst/>
                        </a:rPr>
                        <a:t>mean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>
                          <a:effectLst/>
                        </a:rPr>
                        <a:t> med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57498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 dirty="0">
                          <a:effectLst/>
                        </a:rPr>
                        <a:t>50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0.11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0.58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0.23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0.09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421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 dirty="0">
                          <a:effectLst/>
                        </a:rPr>
                        <a:t>56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0.09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0.08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0.897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0.6054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3618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919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0.12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0.81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0.858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45765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936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0.73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0.76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0.001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　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　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　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0.08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0408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878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0.502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0.12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0.913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32447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929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0.22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0.159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33844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u="none" strike="noStrike">
                          <a:effectLst/>
                        </a:rPr>
                        <a:t>934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0.08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0.07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0.751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　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>
                          <a:effectLst/>
                        </a:rPr>
                        <a:t>　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u="none" strike="noStrike" dirty="0">
                          <a:effectLst/>
                        </a:rPr>
                        <a:t>　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 dirty="0">
                          <a:effectLst/>
                        </a:rPr>
                        <a:t>0.1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u="none" strike="noStrike">
                          <a:effectLst/>
                        </a:rPr>
                        <a:t>0.1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9781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avg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0.215714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0.207143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0.537286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0.142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0.128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0.55308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0.131429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0.117143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18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14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55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55"/>
          <a:stretch/>
        </p:blipFill>
        <p:spPr>
          <a:xfrm>
            <a:off x="82062" y="3434863"/>
            <a:ext cx="6011675" cy="264578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82062" y="485040"/>
            <a:ext cx="6011675" cy="271536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39"/>
          <a:stretch/>
        </p:blipFill>
        <p:spPr>
          <a:xfrm>
            <a:off x="6093737" y="485040"/>
            <a:ext cx="6002812" cy="27153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653" y="3434863"/>
            <a:ext cx="6040980" cy="2620433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409265" y="6428693"/>
            <a:ext cx="3714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債相關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新聞及</a:t>
            </a:r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PTT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對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後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交易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量影響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6515049" y="3612887"/>
            <a:ext cx="697627" cy="215444"/>
            <a:chOff x="7359110" y="1420672"/>
            <a:chExt cx="697627" cy="215444"/>
          </a:xfrm>
        </p:grpSpPr>
        <p:sp>
          <p:nvSpPr>
            <p:cNvPr id="3" name="矩形 2"/>
            <p:cNvSpPr/>
            <p:nvPr/>
          </p:nvSpPr>
          <p:spPr>
            <a:xfrm>
              <a:off x="7479324" y="1465385"/>
              <a:ext cx="457200" cy="1289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7359110" y="1420672"/>
              <a:ext cx="6976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800" dirty="0" smtClean="0"/>
                <a:t>「債」新聞</a:t>
              </a:r>
              <a:endParaRPr lang="zh-TW" altLang="en-US" sz="800" dirty="0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6550219" y="4750021"/>
            <a:ext cx="697627" cy="215444"/>
            <a:chOff x="7359110" y="1420672"/>
            <a:chExt cx="697627" cy="215444"/>
          </a:xfrm>
        </p:grpSpPr>
        <p:sp>
          <p:nvSpPr>
            <p:cNvPr id="12" name="矩形 11"/>
            <p:cNvSpPr/>
            <p:nvPr/>
          </p:nvSpPr>
          <p:spPr>
            <a:xfrm>
              <a:off x="7479324" y="1465385"/>
              <a:ext cx="457200" cy="1289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359110" y="1420672"/>
              <a:ext cx="6976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800" dirty="0" smtClean="0"/>
                <a:t>「債」新聞</a:t>
              </a:r>
              <a:endParaRPr lang="zh-TW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3801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56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345" y="794013"/>
            <a:ext cx="6455655" cy="237262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68" y="794013"/>
            <a:ext cx="5637977" cy="241916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67" y="3437072"/>
            <a:ext cx="5621978" cy="253067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345" y="3437072"/>
            <a:ext cx="6361870" cy="253067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409265" y="6428693"/>
            <a:ext cx="3714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債相關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新聞及</a:t>
            </a:r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PTT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對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後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交易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量影響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489388" y="936146"/>
            <a:ext cx="697627" cy="215444"/>
            <a:chOff x="7359110" y="1420672"/>
            <a:chExt cx="697627" cy="215444"/>
          </a:xfrm>
        </p:grpSpPr>
        <p:sp>
          <p:nvSpPr>
            <p:cNvPr id="12" name="矩形 11"/>
            <p:cNvSpPr/>
            <p:nvPr/>
          </p:nvSpPr>
          <p:spPr>
            <a:xfrm>
              <a:off x="7479324" y="1465385"/>
              <a:ext cx="457200" cy="1289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359110" y="1420672"/>
              <a:ext cx="6976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800" dirty="0" smtClean="0"/>
                <a:t>「債」新聞</a:t>
              </a:r>
              <a:endParaRPr lang="zh-TW" altLang="en-US" sz="800" dirty="0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512835" y="1991217"/>
            <a:ext cx="697627" cy="215444"/>
            <a:chOff x="7359110" y="1420672"/>
            <a:chExt cx="697627" cy="215444"/>
          </a:xfrm>
        </p:grpSpPr>
        <p:sp>
          <p:nvSpPr>
            <p:cNvPr id="15" name="矩形 14"/>
            <p:cNvSpPr/>
            <p:nvPr/>
          </p:nvSpPr>
          <p:spPr>
            <a:xfrm>
              <a:off x="7479324" y="1465385"/>
              <a:ext cx="457200" cy="1289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7359110" y="1420672"/>
              <a:ext cx="6976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800" dirty="0" smtClean="0"/>
                <a:t>「債」新聞</a:t>
              </a:r>
              <a:endParaRPr lang="zh-TW" altLang="en-US" sz="800" dirty="0"/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6243232" y="943989"/>
            <a:ext cx="697627" cy="215444"/>
            <a:chOff x="7359110" y="1420672"/>
            <a:chExt cx="697627" cy="215444"/>
          </a:xfrm>
        </p:grpSpPr>
        <p:sp>
          <p:nvSpPr>
            <p:cNvPr id="18" name="矩形 17"/>
            <p:cNvSpPr/>
            <p:nvPr/>
          </p:nvSpPr>
          <p:spPr>
            <a:xfrm>
              <a:off x="7479324" y="1465385"/>
              <a:ext cx="457200" cy="1289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7359110" y="1420672"/>
              <a:ext cx="6976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800" dirty="0" smtClean="0"/>
                <a:t>「債」新聞</a:t>
              </a:r>
              <a:endParaRPr lang="zh-TW" altLang="en-US" sz="800" dirty="0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6290124" y="1972886"/>
            <a:ext cx="697627" cy="215444"/>
            <a:chOff x="7359110" y="1420672"/>
            <a:chExt cx="697627" cy="215444"/>
          </a:xfrm>
        </p:grpSpPr>
        <p:sp>
          <p:nvSpPr>
            <p:cNvPr id="21" name="矩形 20"/>
            <p:cNvSpPr/>
            <p:nvPr/>
          </p:nvSpPr>
          <p:spPr>
            <a:xfrm>
              <a:off x="7479324" y="1465385"/>
              <a:ext cx="457200" cy="1289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7359110" y="1420672"/>
              <a:ext cx="6976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800" dirty="0" smtClean="0"/>
                <a:t>「債」新聞</a:t>
              </a:r>
              <a:endParaRPr lang="zh-TW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0810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57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69" y="621323"/>
            <a:ext cx="5792812" cy="247357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072" y="3094892"/>
            <a:ext cx="5942012" cy="236806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072" y="621323"/>
            <a:ext cx="5942012" cy="247356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69" y="3154690"/>
            <a:ext cx="5792154" cy="230826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409265" y="6428693"/>
            <a:ext cx="3714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債相關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新聞及</a:t>
            </a:r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PTT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對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後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交易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量影響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983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4" y="78423"/>
            <a:ext cx="3838580" cy="321173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165215" y="6453139"/>
            <a:ext cx="2743200" cy="365125"/>
          </a:xfrm>
        </p:spPr>
        <p:txBody>
          <a:bodyPr/>
          <a:lstStyle/>
          <a:p>
            <a:fld id="{AD2A02FB-33D5-4D16-ABE6-729A0B3D225A}" type="slidenum">
              <a:rPr lang="zh-TW" altLang="en-US" smtClean="0"/>
              <a:pPr/>
              <a:t>58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727" y="78422"/>
            <a:ext cx="3750688" cy="321173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311" y="3290154"/>
            <a:ext cx="3668104" cy="311841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272" y="78422"/>
            <a:ext cx="3757860" cy="321173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817" y="3290154"/>
            <a:ext cx="3771528" cy="311841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4" y="3290154"/>
            <a:ext cx="3820057" cy="3118411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4842707" y="646491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新聞對期貨波動度影響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699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59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0" y="1664675"/>
            <a:ext cx="3985846" cy="32040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076" y="1664676"/>
            <a:ext cx="3985846" cy="320403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22" y="1664676"/>
            <a:ext cx="3985846" cy="3204034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4560963" y="6443025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TPYU4 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日盤 新聞區間波動度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77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7350369" cy="6353908"/>
          </a:xfrm>
          <a:prstGeom prst="rect">
            <a:avLst/>
          </a:prstGeom>
          <a:gradFill flip="none" rotWithShape="1">
            <a:gsLst>
              <a:gs pos="31000">
                <a:srgbClr val="EDF1F9"/>
              </a:gs>
              <a:gs pos="20000">
                <a:schemeClr val="accent1">
                  <a:lumMod val="20000"/>
                  <a:lumOff val="80000"/>
                </a:schemeClr>
              </a:gs>
              <a:gs pos="12000">
                <a:srgbClr val="C7D5ED"/>
              </a:gs>
              <a:gs pos="0">
                <a:schemeClr val="accent1">
                  <a:lumMod val="60000"/>
                  <a:lumOff val="40000"/>
                </a:schemeClr>
              </a:gs>
              <a:gs pos="48000">
                <a:schemeClr val="bg1"/>
              </a:gs>
              <a:gs pos="100000">
                <a:schemeClr val="bg1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6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441" y="2524501"/>
            <a:ext cx="6280344" cy="3140173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619567" y="630884"/>
            <a:ext cx="7399017" cy="1204384"/>
            <a:chOff x="5864833" y="276642"/>
            <a:chExt cx="4440295" cy="1485542"/>
          </a:xfrm>
        </p:grpSpPr>
        <p:sp>
          <p:nvSpPr>
            <p:cNvPr id="10" name="圓角矩形 9"/>
            <p:cNvSpPr/>
            <p:nvPr/>
          </p:nvSpPr>
          <p:spPr>
            <a:xfrm>
              <a:off x="6573868" y="276642"/>
              <a:ext cx="3731260" cy="1240181"/>
            </a:xfrm>
            <a:prstGeom prst="roundRect">
              <a:avLst/>
            </a:prstGeom>
            <a:solidFill>
              <a:srgbClr val="E95D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b="1" dirty="0" smtClean="0"/>
                <a:t>新聞對成交量影響分</a:t>
              </a:r>
              <a:r>
                <a:rPr lang="zh-TW" altLang="en-US" sz="3600" b="1" dirty="0"/>
                <a:t>布</a:t>
              </a:r>
              <a:endParaRPr lang="en-US" altLang="zh-TW" sz="3600" b="1" dirty="0" smtClean="0"/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5864833" y="1094454"/>
              <a:ext cx="1104900" cy="667730"/>
            </a:xfrm>
            <a:prstGeom prst="roundRect">
              <a:avLst/>
            </a:prstGeom>
            <a:solidFill>
              <a:srgbClr val="006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 smtClean="0"/>
                <a:t>過程</a:t>
              </a:r>
              <a:endParaRPr lang="zh-TW" altLang="en-US" sz="2800" b="1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/>
              <p:cNvSpPr txBox="1"/>
              <p:nvPr/>
            </p:nvSpPr>
            <p:spPr>
              <a:xfrm>
                <a:off x="619567" y="2170288"/>
                <a:ext cx="4605748" cy="3785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b="1" dirty="0" smtClean="0">
                    <a:latin typeface="+mj-ea"/>
                  </a:rPr>
                  <a:t>新聞數增加</a:t>
                </a:r>
                <a:r>
                  <a:rPr lang="en-US" altLang="zh-TW" b="1" dirty="0">
                    <a:latin typeface="+mj-ea"/>
                  </a:rPr>
                  <a:t>:</a:t>
                </a:r>
                <a:endParaRPr lang="en-US" altLang="zh-TW" b="1" dirty="0">
                  <a:latin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zh-TW" altLang="en-US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1" i="1" dirty="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TW" b="1" i="1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TW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b="1" i="1" dirty="0" smtClean="0">
                            <a:latin typeface="Cambria Math" panose="02040503050406030204" pitchFamily="18" charset="0"/>
                          </a:rPr>
                          <m:t>今</m:t>
                        </m:r>
                        <m:r>
                          <a:rPr lang="zh-TW" altLang="en-US" b="1" i="1" dirty="0">
                            <a:latin typeface="Cambria Math" panose="02040503050406030204" pitchFamily="18" charset="0"/>
                          </a:rPr>
                          <m:t>日新聞</m:t>
                        </m:r>
                        <m:r>
                          <a:rPr lang="zh-TW" altLang="en-US" b="1" i="1" dirty="0" smtClean="0">
                            <a:latin typeface="Cambria Math" panose="02040503050406030204" pitchFamily="18" charset="0"/>
                          </a:rPr>
                          <m:t>數</m:t>
                        </m:r>
                        <m:r>
                          <a:rPr lang="en-US" altLang="zh-TW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TW" altLang="en-US" b="1" i="1" dirty="0">
                            <a:latin typeface="Cambria Math" panose="02040503050406030204" pitchFamily="18" charset="0"/>
                          </a:rPr>
                          <m:t>前十</m:t>
                        </m:r>
                        <m:r>
                          <a:rPr lang="zh-TW" altLang="en-US" b="1" i="1" dirty="0" smtClean="0">
                            <a:latin typeface="Cambria Math" panose="02040503050406030204" pitchFamily="18" charset="0"/>
                          </a:rPr>
                          <m:t>交易</m:t>
                        </m:r>
                        <m:r>
                          <a:rPr lang="zh-TW" altLang="en-US" b="1" i="1" dirty="0">
                            <a:latin typeface="Cambria Math" panose="02040503050406030204" pitchFamily="18" charset="0"/>
                          </a:rPr>
                          <m:t>日</m:t>
                        </m:r>
                        <m:r>
                          <a:rPr lang="zh-TW" altLang="en-US" b="1" i="1" dirty="0" smtClean="0">
                            <a:latin typeface="Cambria Math" panose="02040503050406030204" pitchFamily="18" charset="0"/>
                          </a:rPr>
                          <m:t>新聞數</m:t>
                        </m:r>
                        <m:r>
                          <a:rPr lang="zh-TW" altLang="en-US" b="1" i="1" dirty="0">
                            <a:latin typeface="Cambria Math" panose="02040503050406030204" pitchFamily="18" charset="0"/>
                          </a:rPr>
                          <m:t>平均</m:t>
                        </m:r>
                      </m:num>
                      <m:den>
                        <m:r>
                          <a:rPr lang="zh-TW" altLang="en-US" b="1" i="1" dirty="0">
                            <a:latin typeface="Cambria Math" panose="02040503050406030204" pitchFamily="18" charset="0"/>
                          </a:rPr>
                          <m:t>前</m:t>
                        </m:r>
                        <m:r>
                          <a:rPr lang="zh-TW" altLang="en-US" b="1" i="1" dirty="0" smtClean="0">
                            <a:latin typeface="Cambria Math" panose="02040503050406030204" pitchFamily="18" charset="0"/>
                          </a:rPr>
                          <m:t>十</m:t>
                        </m:r>
                        <m:r>
                          <a:rPr lang="zh-TW" altLang="en-US" b="1" i="1" dirty="0">
                            <a:latin typeface="Cambria Math" panose="02040503050406030204" pitchFamily="18" charset="0"/>
                          </a:rPr>
                          <m:t>交易日</m:t>
                        </m:r>
                        <m:r>
                          <a:rPr lang="zh-TW" altLang="en-US" b="1" i="1" dirty="0" smtClean="0">
                            <a:latin typeface="Cambria Math" panose="02040503050406030204" pitchFamily="18" charset="0"/>
                          </a:rPr>
                          <m:t>新聞數</m:t>
                        </m:r>
                        <m:r>
                          <a:rPr lang="zh-TW" altLang="en-US" b="1" i="1" dirty="0">
                            <a:latin typeface="Cambria Math" panose="02040503050406030204" pitchFamily="18" charset="0"/>
                          </a:rPr>
                          <m:t>標準差</m:t>
                        </m:r>
                      </m:den>
                    </m:f>
                    <m:r>
                      <a:rPr lang="zh-TW" alt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b="1" dirty="0" smtClean="0">
                  <a:latin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en-US" dirty="0" smtClean="0">
                    <a:latin typeface="+mj-ea"/>
                  </a:rPr>
                  <a:t>     </a:t>
                </a:r>
                <a:r>
                  <a:rPr lang="en-US" altLang="zh-TW" dirty="0" smtClean="0">
                    <a:latin typeface="+mj-ea"/>
                  </a:rPr>
                  <a:t>Z-score </a:t>
                </a:r>
                <a:r>
                  <a:rPr lang="en-US" altLang="zh-TW" dirty="0">
                    <a:latin typeface="+mj-ea"/>
                  </a:rPr>
                  <a:t>≧ 2</a:t>
                </a:r>
                <a:r>
                  <a:rPr lang="zh-TW" altLang="en-US" dirty="0">
                    <a:latin typeface="+mj-ea"/>
                  </a:rPr>
                  <a:t>表示新聞量</a:t>
                </a:r>
                <a:r>
                  <a:rPr lang="zh-TW" altLang="en-US" dirty="0" smtClean="0">
                    <a:latin typeface="+mj-ea"/>
                  </a:rPr>
                  <a:t>增加</a:t>
                </a:r>
                <a:endParaRPr lang="en-US" altLang="zh-TW" dirty="0" smtClean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en-US" b="1" dirty="0" smtClean="0">
                    <a:latin typeface="+mj-ea"/>
                    <a:ea typeface="+mj-ea"/>
                  </a:rPr>
                  <a:t>成交量差</a:t>
                </a:r>
                <a:r>
                  <a:rPr lang="en-US" altLang="zh-TW" b="1" dirty="0" smtClean="0">
                    <a:latin typeface="+mj-ea"/>
                    <a:ea typeface="+mj-ea"/>
                  </a:rPr>
                  <a:t>: </a:t>
                </a:r>
                <a:r>
                  <a:rPr lang="zh-TW" altLang="en-US" b="1" dirty="0" smtClean="0">
                    <a:latin typeface="+mj-ea"/>
                    <a:ea typeface="+mj-ea"/>
                  </a:rPr>
                  <a:t> </a:t>
                </a:r>
                <a:endParaRPr lang="en-US" altLang="zh-TW" b="1" dirty="0" smtClean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en-US" b="1" dirty="0">
                    <a:latin typeface="+mj-ea"/>
                    <a:ea typeface="+mj-ea"/>
                  </a:rPr>
                  <a:t> </a:t>
                </a:r>
                <a:r>
                  <a:rPr lang="zh-TW" altLang="en-US" b="1" dirty="0" smtClean="0">
                    <a:latin typeface="+mj-ea"/>
                    <a:ea typeface="+mj-ea"/>
                  </a:rPr>
                  <a:t>   </a:t>
                </a:r>
                <a:r>
                  <a:rPr lang="zh-TW" altLang="en-US" dirty="0" smtClean="0">
                    <a:latin typeface="+mj-ea"/>
                    <a:ea typeface="+mj-ea"/>
                  </a:rPr>
                  <a:t>今日成交量 </a:t>
                </a:r>
                <a:r>
                  <a:rPr lang="en-US" altLang="zh-TW" dirty="0">
                    <a:latin typeface="+mj-ea"/>
                    <a:ea typeface="+mj-ea"/>
                  </a:rPr>
                  <a:t>-</a:t>
                </a:r>
                <a:r>
                  <a:rPr lang="en-US" altLang="zh-TW" dirty="0" smtClean="0">
                    <a:latin typeface="+mj-ea"/>
                    <a:ea typeface="+mj-ea"/>
                  </a:rPr>
                  <a:t> </a:t>
                </a:r>
                <a:r>
                  <a:rPr lang="zh-TW" altLang="en-US" dirty="0" smtClean="0">
                    <a:latin typeface="+mj-ea"/>
                    <a:ea typeface="+mj-ea"/>
                  </a:rPr>
                  <a:t>前十交易日成交量平均</a:t>
                </a:r>
                <a:endParaRPr lang="en-US" altLang="zh-TW" dirty="0" smtClean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en-US" b="1" dirty="0" smtClean="0">
                    <a:latin typeface="+mj-ea"/>
                    <a:ea typeface="+mj-ea"/>
                  </a:rPr>
                  <a:t>統計檢定</a:t>
                </a:r>
                <a:r>
                  <a:rPr lang="en-US" altLang="zh-TW" b="1" dirty="0" smtClean="0">
                    <a:latin typeface="+mj-ea"/>
                    <a:ea typeface="+mj-ea"/>
                  </a:rPr>
                  <a:t>: </a:t>
                </a:r>
              </a:p>
              <a:p>
                <a:pPr>
                  <a:lnSpc>
                    <a:spcPct val="150000"/>
                  </a:lnSpc>
                </a:pPr>
                <a:r>
                  <a:rPr lang="zh-TW" altLang="en-US" dirty="0" smtClean="0">
                    <a:latin typeface="+mj-ea"/>
                    <a:ea typeface="+mj-ea"/>
                  </a:rPr>
                  <a:t>    曼</a:t>
                </a:r>
                <a:r>
                  <a:rPr lang="zh-TW" altLang="en-US" dirty="0">
                    <a:latin typeface="+mj-ea"/>
                    <a:ea typeface="+mj-ea"/>
                  </a:rPr>
                  <a:t>惠特尼</a:t>
                </a:r>
                <a:r>
                  <a:rPr lang="en-US" altLang="zh-TW" dirty="0">
                    <a:latin typeface="+mj-ea"/>
                    <a:ea typeface="+mj-ea"/>
                  </a:rPr>
                  <a:t>U</a:t>
                </a:r>
                <a:r>
                  <a:rPr lang="zh-TW" altLang="en-US" dirty="0" smtClean="0">
                    <a:latin typeface="+mj-ea"/>
                    <a:ea typeface="+mj-ea"/>
                  </a:rPr>
                  <a:t>檢定</a:t>
                </a:r>
                <a:r>
                  <a:rPr lang="zh-TW" altLang="en-US" dirty="0">
                    <a:latin typeface="+mj-ea"/>
                    <a:ea typeface="+mj-ea"/>
                  </a:rPr>
                  <a:t> </a:t>
                </a:r>
                <a:r>
                  <a:rPr lang="zh-TW" altLang="en-US" dirty="0" smtClean="0">
                    <a:latin typeface="+mj-ea"/>
                    <a:ea typeface="+mj-ea"/>
                  </a:rPr>
                  <a:t> </a:t>
                </a:r>
                <a:r>
                  <a:rPr lang="en-US" altLang="zh-TW" dirty="0" smtClean="0">
                    <a:latin typeface="+mj-ea"/>
                    <a:ea typeface="+mj-ea"/>
                  </a:rPr>
                  <a:t>(</a:t>
                </a:r>
                <a:r>
                  <a:rPr lang="en-US" altLang="zh-TW" dirty="0">
                    <a:latin typeface="+mj-ea"/>
                    <a:ea typeface="+mj-ea"/>
                  </a:rPr>
                  <a:t>Mann-Whitney U test</a:t>
                </a:r>
                <a:r>
                  <a:rPr lang="en-US" altLang="zh-TW" dirty="0" smtClean="0">
                    <a:latin typeface="+mj-ea"/>
                    <a:ea typeface="+mj-ea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zh-TW" altLang="en-US" dirty="0" smtClean="0">
                    <a:latin typeface="+mj-ea"/>
                    <a:ea typeface="+mj-ea"/>
                  </a:rPr>
                  <a:t> </a:t>
                </a:r>
                <a:r>
                  <a:rPr lang="zh-TW" altLang="en-US" dirty="0" smtClean="0">
                    <a:latin typeface="+mj-ea"/>
                    <a:ea typeface="+mj-ea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b="0" i="1" dirty="0"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lang="zh-TW" altLang="en-US" b="0" i="1" dirty="0" smtClean="0"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dirty="0">
                    <a:latin typeface="+mj-ea"/>
                  </a:rPr>
                  <a:t> 樣本分布</a:t>
                </a:r>
                <a:r>
                  <a:rPr lang="en-US" altLang="zh-TW" dirty="0">
                    <a:latin typeface="+mj-ea"/>
                  </a:rPr>
                  <a:t>X</a:t>
                </a:r>
                <a:r>
                  <a:rPr lang="zh-TW" altLang="en-US" dirty="0">
                    <a:latin typeface="+mj-ea"/>
                  </a:rPr>
                  <a:t> 比樣本分布</a:t>
                </a:r>
                <a:r>
                  <a:rPr lang="en-US" altLang="zh-TW" dirty="0">
                    <a:latin typeface="+mj-ea"/>
                  </a:rPr>
                  <a:t>Y</a:t>
                </a:r>
                <a:r>
                  <a:rPr lang="zh-TW" altLang="en-US" dirty="0" smtClean="0">
                    <a:latin typeface="+mj-ea"/>
                  </a:rPr>
                  <a:t> 大 </a:t>
                </a:r>
                <a:r>
                  <a:rPr lang="en-US" altLang="zh-TW" dirty="0" smtClean="0">
                    <a:latin typeface="+mj-ea"/>
                  </a:rPr>
                  <a:t>(</a:t>
                </a:r>
                <a:r>
                  <a:rPr lang="zh-TW" altLang="en-US" dirty="0" smtClean="0">
                    <a:latin typeface="+mj-ea"/>
                  </a:rPr>
                  <a:t>偏右</a:t>
                </a:r>
                <a:r>
                  <a:rPr lang="en-US" altLang="zh-TW" dirty="0">
                    <a:latin typeface="+mj-ea"/>
                  </a:rPr>
                  <a:t>)</a:t>
                </a:r>
                <a:endParaRPr lang="zh-TW" altLang="en-US" dirty="0">
                  <a:latin typeface="+mj-ea"/>
                </a:endParaRPr>
              </a:p>
            </p:txBody>
          </p:sp>
        </mc:Choice>
        <mc:Fallback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67" y="2170288"/>
                <a:ext cx="4605748" cy="3785588"/>
              </a:xfrm>
              <a:prstGeom prst="rect">
                <a:avLst/>
              </a:prstGeom>
              <a:blipFill>
                <a:blip r:embed="rId4"/>
                <a:stretch>
                  <a:fillRect l="-1192" b="-3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5624441" y="2731625"/>
            <a:ext cx="3230192" cy="943040"/>
          </a:xfrm>
          <a:prstGeom prst="rect">
            <a:avLst/>
          </a:prstGeom>
          <a:noFill/>
          <a:ln w="38100">
            <a:solidFill>
              <a:srgbClr val="FF33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33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24441" y="4593334"/>
            <a:ext cx="3230192" cy="1071339"/>
          </a:xfrm>
          <a:prstGeom prst="rect">
            <a:avLst/>
          </a:prstGeom>
          <a:noFill/>
          <a:ln w="38100">
            <a:solidFill>
              <a:srgbClr val="FF33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624441" y="2331514"/>
            <a:ext cx="55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3300"/>
                </a:solidFill>
                <a:latin typeface="Arial Narrow" panose="020B0606020202030204" pitchFamily="34" charset="0"/>
              </a:rPr>
              <a:t>X</a:t>
            </a:r>
            <a:endParaRPr lang="zh-TW" altLang="en-US" b="1" dirty="0">
              <a:solidFill>
                <a:srgbClr val="FF3300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624441" y="5671743"/>
            <a:ext cx="55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FF3300"/>
                </a:solidFill>
                <a:latin typeface="Arial Narrow" panose="020B0606020202030204" pitchFamily="34" charset="0"/>
              </a:rPr>
              <a:t>Y</a:t>
            </a:r>
            <a:endParaRPr lang="zh-TW" altLang="en-US" b="1" dirty="0">
              <a:solidFill>
                <a:srgbClr val="FF3300"/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0489013" y="5719161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>
                <a:solidFill>
                  <a:schemeClr val="accent1">
                    <a:lumMod val="50000"/>
                  </a:schemeClr>
                </a:solidFill>
              </a:rPr>
              <a:t>其他案例請看附錄</a:t>
            </a:r>
            <a:endParaRPr lang="zh-TW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55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5" y="15667"/>
            <a:ext cx="3947746" cy="317340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60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356" y="12041"/>
            <a:ext cx="4007629" cy="317703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542" y="80613"/>
            <a:ext cx="3866951" cy="31084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974" y="3115370"/>
            <a:ext cx="4009292" cy="322288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5" y="3118287"/>
            <a:ext cx="4005664" cy="321996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266" y="3115370"/>
            <a:ext cx="3866950" cy="3222881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560963" y="6443025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TPYU4 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夜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盤 新聞區間波動度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8386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51" y="260004"/>
            <a:ext cx="3824910" cy="307466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61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018" y="260004"/>
            <a:ext cx="3769795" cy="307342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749" y="251365"/>
            <a:ext cx="3722902" cy="303519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51" y="3333425"/>
            <a:ext cx="3806371" cy="305976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636820" y="6445886"/>
            <a:ext cx="296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6JU4 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日盤 新聞區間波動度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420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60" y="144438"/>
            <a:ext cx="3801642" cy="3055961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62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903" y="144437"/>
            <a:ext cx="3748380" cy="305596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111" y="125617"/>
            <a:ext cx="3796814" cy="305208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60" y="3200960"/>
            <a:ext cx="3801642" cy="305596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702" y="3177697"/>
            <a:ext cx="3830581" cy="307922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344" y="3177697"/>
            <a:ext cx="3890450" cy="308413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607855" y="644302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6JU4 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夜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盤 新聞區間波動度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556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63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560963" y="644302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NQ 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夜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盤 新聞區間波動度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95" y="140510"/>
            <a:ext cx="3907552" cy="314109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811" y="74834"/>
            <a:ext cx="4070958" cy="327245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5884" y="90618"/>
            <a:ext cx="4051322" cy="325666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96" y="3252034"/>
            <a:ext cx="3887916" cy="312531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5649" y="3281607"/>
            <a:ext cx="3851128" cy="309574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3769" y="3363069"/>
            <a:ext cx="3831016" cy="303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5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973939" cy="319446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64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60963" y="6443025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TXFH4 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夜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盤 新聞區間波動度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645" y="5319"/>
            <a:ext cx="4025449" cy="319115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094" y="7009"/>
            <a:ext cx="4029617" cy="323921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8562"/>
            <a:ext cx="3973939" cy="319446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645" y="3248562"/>
            <a:ext cx="3979747" cy="319913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094" y="3248562"/>
            <a:ext cx="4029618" cy="319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1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706" y="97400"/>
            <a:ext cx="3977353" cy="308901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65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500" y="22109"/>
            <a:ext cx="3945928" cy="314988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70" y="3265628"/>
            <a:ext cx="3816136" cy="304627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148" y="3246707"/>
            <a:ext cx="3893263" cy="306519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983" y="3220091"/>
            <a:ext cx="3866445" cy="309180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70" y="115748"/>
            <a:ext cx="3863579" cy="314988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314779" y="6432495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6JU4 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夜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盤 新聞區間波動度 </a:t>
            </a:r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標準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化</a:t>
            </a:r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256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668" y="17068"/>
            <a:ext cx="3904610" cy="3183331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66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826" y="-1"/>
            <a:ext cx="3925543" cy="320039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27" y="3200399"/>
            <a:ext cx="3916060" cy="319266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786" y="3202983"/>
            <a:ext cx="3968491" cy="319008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277" y="3182937"/>
            <a:ext cx="3916092" cy="321012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94" y="17068"/>
            <a:ext cx="3926545" cy="3201216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314779" y="6432495"/>
            <a:ext cx="491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6JU4 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夜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盤 新聞區間波動度 </a:t>
            </a:r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(10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分鐘</a:t>
            </a:r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/3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秒間隔</a:t>
            </a:r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829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67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21" y="98617"/>
            <a:ext cx="3998269" cy="31478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290" y="100009"/>
            <a:ext cx="3944148" cy="306322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295" y="98617"/>
            <a:ext cx="3993289" cy="30599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21" y="3251096"/>
            <a:ext cx="3998269" cy="310525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290" y="3251096"/>
            <a:ext cx="3944148" cy="310525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38" y="3251096"/>
            <a:ext cx="3944146" cy="3105254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314779" y="643249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6JU4 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夜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盤 新聞區間報酬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率</a:t>
            </a:r>
          </a:p>
        </p:txBody>
      </p:sp>
    </p:spTree>
    <p:extLst>
      <p:ext uri="{BB962C8B-B14F-4D97-AF65-F5344CB8AC3E}">
        <p14:creationId xmlns:p14="http://schemas.microsoft.com/office/powerpoint/2010/main" val="105420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7442200" cy="6366076"/>
          </a:xfrm>
          <a:prstGeom prst="rect">
            <a:avLst/>
          </a:prstGeom>
          <a:gradFill flip="none" rotWithShape="1">
            <a:gsLst>
              <a:gs pos="31000">
                <a:srgbClr val="EDF1F9"/>
              </a:gs>
              <a:gs pos="20000">
                <a:schemeClr val="accent1">
                  <a:lumMod val="20000"/>
                  <a:lumOff val="80000"/>
                </a:schemeClr>
              </a:gs>
              <a:gs pos="12000">
                <a:srgbClr val="C7D5ED"/>
              </a:gs>
              <a:gs pos="0">
                <a:schemeClr val="accent1">
                  <a:lumMod val="60000"/>
                  <a:lumOff val="40000"/>
                </a:schemeClr>
              </a:gs>
              <a:gs pos="48000">
                <a:schemeClr val="bg1"/>
              </a:gs>
              <a:gs pos="100000">
                <a:schemeClr val="bg1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7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907089"/>
              </p:ext>
            </p:extLst>
          </p:nvPr>
        </p:nvGraphicFramePr>
        <p:xfrm>
          <a:off x="1242495" y="2976782"/>
          <a:ext cx="9950223" cy="30589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3187">
                  <a:extLst>
                    <a:ext uri="{9D8B030D-6E8A-4147-A177-3AD203B41FA5}">
                      <a16:colId xmlns:a16="http://schemas.microsoft.com/office/drawing/2014/main" val="3802657883"/>
                    </a:ext>
                  </a:extLst>
                </a:gridCol>
                <a:gridCol w="1184946">
                  <a:extLst>
                    <a:ext uri="{9D8B030D-6E8A-4147-A177-3AD203B41FA5}">
                      <a16:colId xmlns:a16="http://schemas.microsoft.com/office/drawing/2014/main" val="3344699515"/>
                    </a:ext>
                  </a:extLst>
                </a:gridCol>
                <a:gridCol w="1184946">
                  <a:extLst>
                    <a:ext uri="{9D8B030D-6E8A-4147-A177-3AD203B41FA5}">
                      <a16:colId xmlns:a16="http://schemas.microsoft.com/office/drawing/2014/main" val="871541286"/>
                    </a:ext>
                  </a:extLst>
                </a:gridCol>
                <a:gridCol w="1184946">
                  <a:extLst>
                    <a:ext uri="{9D8B030D-6E8A-4147-A177-3AD203B41FA5}">
                      <a16:colId xmlns:a16="http://schemas.microsoft.com/office/drawing/2014/main" val="203461506"/>
                    </a:ext>
                  </a:extLst>
                </a:gridCol>
                <a:gridCol w="1184946">
                  <a:extLst>
                    <a:ext uri="{9D8B030D-6E8A-4147-A177-3AD203B41FA5}">
                      <a16:colId xmlns:a16="http://schemas.microsoft.com/office/drawing/2014/main" val="2102505910"/>
                    </a:ext>
                  </a:extLst>
                </a:gridCol>
                <a:gridCol w="1184946">
                  <a:extLst>
                    <a:ext uri="{9D8B030D-6E8A-4147-A177-3AD203B41FA5}">
                      <a16:colId xmlns:a16="http://schemas.microsoft.com/office/drawing/2014/main" val="3896107095"/>
                    </a:ext>
                  </a:extLst>
                </a:gridCol>
                <a:gridCol w="1184946">
                  <a:extLst>
                    <a:ext uri="{9D8B030D-6E8A-4147-A177-3AD203B41FA5}">
                      <a16:colId xmlns:a16="http://schemas.microsoft.com/office/drawing/2014/main" val="672756011"/>
                    </a:ext>
                  </a:extLst>
                </a:gridCol>
                <a:gridCol w="952808">
                  <a:extLst>
                    <a:ext uri="{9D8B030D-6E8A-4147-A177-3AD203B41FA5}">
                      <a16:colId xmlns:a16="http://schemas.microsoft.com/office/drawing/2014/main" val="1579563158"/>
                    </a:ext>
                  </a:extLst>
                </a:gridCol>
                <a:gridCol w="1174552">
                  <a:extLst>
                    <a:ext uri="{9D8B030D-6E8A-4147-A177-3AD203B41FA5}">
                      <a16:colId xmlns:a16="http://schemas.microsoft.com/office/drawing/2014/main" val="2211734294"/>
                    </a:ext>
                  </a:extLst>
                </a:gridCol>
              </a:tblGrid>
              <a:tr h="574072">
                <a:tc>
                  <a:txBody>
                    <a:bodyPr/>
                    <a:lstStyle/>
                    <a:p>
                      <a:pPr algn="ctr" fontAlgn="ctr"/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新聞數增加</a:t>
                      </a:r>
                      <a:endParaRPr lang="en-US" altLang="zh-TW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平均 張</a:t>
                      </a:r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新聞數增加</a:t>
                      </a:r>
                      <a:endParaRPr lang="en-US" altLang="zh-TW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中位數 </a:t>
                      </a:r>
                      <a:r>
                        <a:rPr lang="zh-TW" altLang="en-US" sz="16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張</a:t>
                      </a:r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新聞數增加</a:t>
                      </a:r>
                      <a:endParaRPr lang="en-US" altLang="zh-TW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樣本</a:t>
                      </a:r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</a:t>
                      </a:r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值</a:t>
                      </a:r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正常新聞量</a:t>
                      </a:r>
                      <a:endParaRPr lang="en-US" altLang="zh-TW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平均 </a:t>
                      </a:r>
                      <a:r>
                        <a:rPr lang="zh-TW" altLang="en-US" sz="16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張</a:t>
                      </a:r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正常新聞量</a:t>
                      </a:r>
                      <a:endParaRPr lang="en-US" altLang="zh-TW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中位數 </a:t>
                      </a:r>
                      <a:r>
                        <a:rPr lang="zh-TW" altLang="en-US" sz="16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張</a:t>
                      </a:r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正常新聞量</a:t>
                      </a:r>
                      <a:endParaRPr lang="en-US" altLang="zh-TW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樣本</a:t>
                      </a:r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</a:t>
                      </a:r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值</a:t>
                      </a:r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無新聞</a:t>
                      </a:r>
                      <a:endParaRPr lang="en-US" altLang="zh-TW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平均 </a:t>
                      </a:r>
                      <a:r>
                        <a:rPr lang="zh-TW" altLang="en-US" sz="16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張</a:t>
                      </a:r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無新聞</a:t>
                      </a:r>
                      <a:endParaRPr lang="en-US" altLang="zh-TW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中位數 </a:t>
                      </a:r>
                      <a:r>
                        <a:rPr lang="zh-TW" altLang="en-US" sz="16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張</a:t>
                      </a:r>
                      <a:r>
                        <a:rPr lang="en-US" altLang="zh-TW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132196"/>
                  </a:ext>
                </a:extLst>
              </a:tr>
              <a:tr h="3130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6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0050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-1953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-3057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0.636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-18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-1387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0.073</a:t>
                      </a:r>
                      <a:endParaRPr lang="en-US" altLang="zh-TW" sz="1600" b="0" i="0" u="none" strike="noStrike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-1616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-1814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461485"/>
                  </a:ext>
                </a:extLst>
              </a:tr>
              <a:tr h="3130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6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0056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3288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1242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0.021</a:t>
                      </a:r>
                      <a:endParaRPr lang="en-US" altLang="zh-TW" sz="1600" b="0" i="0" u="none" strike="noStrike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-1386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-1097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0.427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-2091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-1465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4677779"/>
                  </a:ext>
                </a:extLst>
              </a:tr>
              <a:tr h="29253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6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00919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8687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6285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0.069</a:t>
                      </a:r>
                      <a:endParaRPr lang="en-US" altLang="zh-TW" sz="1600" b="0" i="0" u="none" strike="noStrike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-1355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>
                          <a:effectLst/>
                          <a:latin typeface="Arial Narrow" panose="020B0606020202030204" pitchFamily="34" charset="0"/>
                        </a:rPr>
                        <a:t>-4821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0.057</a:t>
                      </a:r>
                      <a:endParaRPr lang="en-US" altLang="zh-TW" sz="1600" b="0" i="0" u="none" strike="noStrike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-18329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>
                          <a:effectLst/>
                          <a:latin typeface="Arial Narrow" panose="020B0606020202030204" pitchFamily="34" charset="0"/>
                        </a:rPr>
                        <a:t>-19358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182566"/>
                  </a:ext>
                </a:extLst>
              </a:tr>
              <a:tr h="3130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6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00936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2114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1456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0.012</a:t>
                      </a:r>
                      <a:endParaRPr lang="en-US" altLang="zh-TW" sz="1600" b="0" i="0" u="none" strike="noStrike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9053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1026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0.148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-659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-601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5593449"/>
                  </a:ext>
                </a:extLst>
              </a:tr>
              <a:tr h="3130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6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00878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>
                          <a:effectLst/>
                          <a:latin typeface="Arial Narrow" panose="020B0606020202030204" pitchFamily="34" charset="0"/>
                        </a:rPr>
                        <a:t>-397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>
                          <a:effectLst/>
                          <a:latin typeface="Arial Narrow" panose="020B0606020202030204" pitchFamily="34" charset="0"/>
                        </a:rPr>
                        <a:t>3547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0.18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-2052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-5541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0.398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-1985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-6085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6261195"/>
                  </a:ext>
                </a:extLst>
              </a:tr>
              <a:tr h="3130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6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00929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>
                          <a:effectLst/>
                          <a:latin typeface="Arial Narrow" panose="020B0606020202030204" pitchFamily="34" charset="0"/>
                        </a:rPr>
                        <a:t>13060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>
                          <a:effectLst/>
                          <a:latin typeface="Arial Narrow" panose="020B0606020202030204" pitchFamily="34" charset="0"/>
                        </a:rPr>
                        <a:t>-8148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0.305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-5889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-3903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0.63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51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903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336145"/>
                  </a:ext>
                </a:extLst>
              </a:tr>
              <a:tr h="3130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6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00934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19907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>
                          <a:effectLst/>
                          <a:latin typeface="Arial Narrow" panose="020B0606020202030204" pitchFamily="34" charset="0"/>
                        </a:rPr>
                        <a:t>-446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0.113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>
                          <a:effectLst/>
                          <a:latin typeface="Arial Narrow" panose="020B0606020202030204" pitchFamily="34" charset="0"/>
                        </a:rPr>
                        <a:t>2434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-2514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0.61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-584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u="none" strike="noStrike" dirty="0">
                          <a:effectLst/>
                          <a:latin typeface="Arial Narrow" panose="020B0606020202030204" pitchFamily="34" charset="0"/>
                        </a:rPr>
                        <a:t>-912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080020"/>
                  </a:ext>
                </a:extLst>
              </a:tr>
              <a:tr h="29253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AVG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6387</a:t>
                      </a:r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126</a:t>
                      </a:r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0.191</a:t>
                      </a:r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112</a:t>
                      </a:r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u="none" strike="noStrike" dirty="0">
                          <a:effectLst/>
                          <a:latin typeface="Arial Narrow" panose="020B0606020202030204" pitchFamily="34" charset="0"/>
                        </a:rPr>
                        <a:t>-</a:t>
                      </a:r>
                      <a:r>
                        <a:rPr lang="en-US" altLang="zh-TW" sz="20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2605</a:t>
                      </a:r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0.335</a:t>
                      </a:r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u="none" strike="noStrike" dirty="0">
                          <a:effectLst/>
                          <a:latin typeface="Arial Narrow" panose="020B0606020202030204" pitchFamily="34" charset="0"/>
                        </a:rPr>
                        <a:t>-</a:t>
                      </a:r>
                      <a:r>
                        <a:rPr lang="en-US" altLang="zh-TW" sz="20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3602</a:t>
                      </a:r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u="none" strike="noStrike" dirty="0">
                          <a:effectLst/>
                          <a:latin typeface="Arial Narrow" panose="020B0606020202030204" pitchFamily="34" charset="0"/>
                        </a:rPr>
                        <a:t>-</a:t>
                      </a:r>
                      <a:r>
                        <a:rPr lang="en-US" altLang="zh-TW" sz="20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4190</a:t>
                      </a:r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00219"/>
                  </a:ext>
                </a:extLst>
              </a:tr>
            </a:tbl>
          </a:graphicData>
        </a:graphic>
      </p:graphicFrame>
      <p:grpSp>
        <p:nvGrpSpPr>
          <p:cNvPr id="6" name="群組 5"/>
          <p:cNvGrpSpPr/>
          <p:nvPr/>
        </p:nvGrpSpPr>
        <p:grpSpPr>
          <a:xfrm>
            <a:off x="1230921" y="469514"/>
            <a:ext cx="7399017" cy="1204384"/>
            <a:chOff x="5864833" y="276642"/>
            <a:chExt cx="4440295" cy="1485542"/>
          </a:xfrm>
        </p:grpSpPr>
        <p:sp>
          <p:nvSpPr>
            <p:cNvPr id="7" name="圓角矩形 6"/>
            <p:cNvSpPr/>
            <p:nvPr/>
          </p:nvSpPr>
          <p:spPr>
            <a:xfrm>
              <a:off x="6573868" y="276642"/>
              <a:ext cx="3731260" cy="1240181"/>
            </a:xfrm>
            <a:prstGeom prst="roundRect">
              <a:avLst/>
            </a:prstGeom>
            <a:solidFill>
              <a:srgbClr val="E95D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b="1" dirty="0" smtClean="0"/>
                <a:t>所有新聞對成交量影響</a:t>
              </a:r>
              <a:endParaRPr lang="zh-TW" altLang="en-US" sz="3600" b="1" dirty="0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5864833" y="1094454"/>
              <a:ext cx="1104900" cy="667730"/>
            </a:xfrm>
            <a:prstGeom prst="roundRect">
              <a:avLst/>
            </a:prstGeom>
            <a:solidFill>
              <a:srgbClr val="006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 smtClean="0"/>
                <a:t>過程</a:t>
              </a:r>
              <a:endParaRPr lang="zh-TW" altLang="en-US" sz="2800" b="1" dirty="0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1610652" y="2152919"/>
            <a:ext cx="8970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latin typeface="+mj-ea"/>
                <a:ea typeface="+mj-ea"/>
              </a:rPr>
              <a:t>當新聞增加時成交量差平均和中位數也會同時增加，但統</a:t>
            </a:r>
            <a:r>
              <a:rPr lang="zh-TW" altLang="en-US" sz="2000" b="1" dirty="0">
                <a:latin typeface="+mj-ea"/>
                <a:ea typeface="+mj-ea"/>
              </a:rPr>
              <a:t>計</a:t>
            </a:r>
            <a:r>
              <a:rPr lang="zh-TW" altLang="en-US" sz="2000" b="1" dirty="0" smtClean="0">
                <a:latin typeface="+mj-ea"/>
                <a:ea typeface="+mj-ea"/>
              </a:rPr>
              <a:t>檢定沒有非常顯著</a:t>
            </a:r>
            <a:endParaRPr lang="zh-TW" altLang="en-US" sz="2000" b="1" dirty="0">
              <a:latin typeface="+mj-ea"/>
              <a:ea typeface="+mj-ea"/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2061850" y="5610592"/>
            <a:ext cx="967397" cy="48613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 19"/>
          <p:cNvSpPr/>
          <p:nvPr/>
        </p:nvSpPr>
        <p:spPr>
          <a:xfrm>
            <a:off x="3227603" y="5610592"/>
            <a:ext cx="967397" cy="48613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圓角矩形 20"/>
          <p:cNvSpPr/>
          <p:nvPr/>
        </p:nvSpPr>
        <p:spPr>
          <a:xfrm>
            <a:off x="4435374" y="5610592"/>
            <a:ext cx="967397" cy="48613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圓角矩形 21"/>
          <p:cNvSpPr/>
          <p:nvPr/>
        </p:nvSpPr>
        <p:spPr>
          <a:xfrm>
            <a:off x="5639135" y="5610592"/>
            <a:ext cx="967397" cy="48613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圓角矩形 22"/>
          <p:cNvSpPr/>
          <p:nvPr/>
        </p:nvSpPr>
        <p:spPr>
          <a:xfrm>
            <a:off x="6850916" y="5610592"/>
            <a:ext cx="967397" cy="4725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圓角矩形 23"/>
          <p:cNvSpPr/>
          <p:nvPr/>
        </p:nvSpPr>
        <p:spPr>
          <a:xfrm>
            <a:off x="8020079" y="5610592"/>
            <a:ext cx="967397" cy="48613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圓角矩形 24"/>
          <p:cNvSpPr/>
          <p:nvPr/>
        </p:nvSpPr>
        <p:spPr>
          <a:xfrm>
            <a:off x="9262902" y="5596982"/>
            <a:ext cx="633452" cy="48613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10224975" y="5596982"/>
            <a:ext cx="759404" cy="48613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50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0" grpId="0" animBg="1"/>
      <p:bldP spid="20" grpId="1" animBg="1"/>
      <p:bldP spid="21" grpId="0" animBg="1"/>
      <p:bldP spid="22" grpId="0" animBg="1"/>
      <p:bldP spid="22" grpId="1" animBg="1"/>
      <p:bldP spid="23" grpId="0" animBg="1"/>
      <p:bldP spid="23" grpId="1" animBg="1"/>
      <p:bldP spid="24" grpId="0" animBg="1"/>
      <p:bldP spid="25" grpId="0" animBg="1"/>
      <p:bldP spid="25" grpId="1" animBg="1"/>
      <p:bldP spid="26" grpId="0" animBg="1"/>
      <p:bldP spid="2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1"/>
            <a:ext cx="7442200" cy="6223000"/>
          </a:xfrm>
          <a:prstGeom prst="rect">
            <a:avLst/>
          </a:prstGeom>
          <a:gradFill flip="none" rotWithShape="1">
            <a:gsLst>
              <a:gs pos="31000">
                <a:srgbClr val="EDF1F9"/>
              </a:gs>
              <a:gs pos="20000">
                <a:schemeClr val="accent1">
                  <a:lumMod val="20000"/>
                  <a:lumOff val="80000"/>
                </a:schemeClr>
              </a:gs>
              <a:gs pos="12000">
                <a:srgbClr val="C7D5ED"/>
              </a:gs>
              <a:gs pos="0">
                <a:schemeClr val="accent1">
                  <a:lumMod val="60000"/>
                  <a:lumOff val="40000"/>
                </a:schemeClr>
              </a:gs>
              <a:gs pos="48000">
                <a:schemeClr val="bg1"/>
              </a:gs>
              <a:gs pos="100000">
                <a:schemeClr val="bg1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8</a:t>
            </a:fld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607631"/>
              </p:ext>
            </p:extLst>
          </p:nvPr>
        </p:nvGraphicFramePr>
        <p:xfrm>
          <a:off x="4043038" y="1648674"/>
          <a:ext cx="7791410" cy="24595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5138">
                  <a:extLst>
                    <a:ext uri="{9D8B030D-6E8A-4147-A177-3AD203B41FA5}">
                      <a16:colId xmlns:a16="http://schemas.microsoft.com/office/drawing/2014/main" val="176527931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7532531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591628286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19423309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42200772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30997355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145942166"/>
                    </a:ext>
                  </a:extLst>
                </a:gridCol>
                <a:gridCol w="805636">
                  <a:extLst>
                    <a:ext uri="{9D8B030D-6E8A-4147-A177-3AD203B41FA5}">
                      <a16:colId xmlns:a16="http://schemas.microsoft.com/office/drawing/2014/main" val="3436474883"/>
                    </a:ext>
                  </a:extLst>
                </a:gridCol>
                <a:gridCol w="805636">
                  <a:extLst>
                    <a:ext uri="{9D8B030D-6E8A-4147-A177-3AD203B41FA5}">
                      <a16:colId xmlns:a16="http://schemas.microsoft.com/office/drawing/2014/main" val="3114672884"/>
                    </a:ext>
                  </a:extLst>
                </a:gridCol>
              </a:tblGrid>
              <a:tr h="483464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新聞數增加</a:t>
                      </a:r>
                      <a:endParaRPr lang="en-US" altLang="zh-TW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平均 張</a:t>
                      </a:r>
                      <a:r>
                        <a:rPr lang="en-US" altLang="zh-TW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新聞數增加</a:t>
                      </a:r>
                      <a:endParaRPr lang="en-US" altLang="zh-TW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中位數 </a:t>
                      </a:r>
                      <a:r>
                        <a:rPr lang="zh-TW" altLang="en-US" sz="12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張</a:t>
                      </a:r>
                      <a:r>
                        <a:rPr lang="en-US" altLang="zh-TW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altLang="zh-TW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新聞數增加</a:t>
                      </a:r>
                      <a:endParaRPr lang="en-US" altLang="zh-TW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樣本</a:t>
                      </a:r>
                      <a:r>
                        <a:rPr lang="en-US" altLang="zh-TW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</a:t>
                      </a:r>
                      <a:r>
                        <a:rPr lang="zh-TW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值</a:t>
                      </a:r>
                      <a:r>
                        <a:rPr lang="en-US" altLang="zh-TW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altLang="zh-TW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正常新聞量</a:t>
                      </a:r>
                      <a:endParaRPr lang="en-US" altLang="zh-TW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平均 </a:t>
                      </a:r>
                      <a:r>
                        <a:rPr lang="zh-TW" altLang="en-US" sz="12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張</a:t>
                      </a:r>
                      <a:r>
                        <a:rPr lang="en-US" altLang="zh-TW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altLang="zh-TW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正常新聞量</a:t>
                      </a:r>
                      <a:endParaRPr lang="en-US" altLang="zh-TW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中位數 </a:t>
                      </a:r>
                      <a:r>
                        <a:rPr lang="zh-TW" altLang="en-US" sz="12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張</a:t>
                      </a:r>
                      <a:r>
                        <a:rPr lang="en-US" altLang="zh-TW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正常新聞量</a:t>
                      </a:r>
                      <a:endParaRPr lang="en-US" altLang="zh-TW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樣本</a:t>
                      </a:r>
                      <a:r>
                        <a:rPr lang="en-US" altLang="zh-TW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</a:t>
                      </a:r>
                      <a:r>
                        <a:rPr lang="zh-TW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值</a:t>
                      </a:r>
                      <a:r>
                        <a:rPr lang="en-US" altLang="zh-TW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altLang="zh-TW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無新聞</a:t>
                      </a:r>
                      <a:endParaRPr lang="en-US" altLang="zh-TW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rtl="0" fontAlgn="ctr"/>
                      <a:r>
                        <a:rPr lang="en-US" altLang="zh-TW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平均 </a:t>
                      </a:r>
                      <a:r>
                        <a:rPr lang="zh-TW" altLang="en-US" sz="12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張</a:t>
                      </a:r>
                      <a:r>
                        <a:rPr lang="en-US" altLang="zh-TW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altLang="zh-TW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無新聞</a:t>
                      </a:r>
                      <a:endParaRPr lang="en-US" altLang="zh-TW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中位數 </a:t>
                      </a:r>
                      <a:r>
                        <a:rPr lang="zh-TW" altLang="en-US" sz="12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張</a:t>
                      </a:r>
                      <a:r>
                        <a:rPr lang="en-US" altLang="zh-TW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015366"/>
                  </a:ext>
                </a:extLst>
              </a:tr>
              <a:tr h="24701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0050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-1607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-1363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0.372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3109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4263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0.0001</a:t>
                      </a:r>
                      <a:endParaRPr lang="en-US" altLang="zh-TW" sz="1400" b="0" i="0" u="none" strike="noStrike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-1749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-1814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3791680"/>
                  </a:ext>
                </a:extLst>
              </a:tr>
              <a:tr h="24701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0056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-3863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-1578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0.712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-3927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-1072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0.786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228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-1413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592062"/>
                  </a:ext>
                </a:extLst>
              </a:tr>
              <a:tr h="24701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00919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4925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-2744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0.146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2054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-3931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0.08</a:t>
                      </a:r>
                      <a:endParaRPr lang="en-US" altLang="zh-TW" sz="1400" b="0" i="0" u="none" strike="noStrike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-13435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-11725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1775639"/>
                  </a:ext>
                </a:extLst>
              </a:tr>
              <a:tr h="24701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00936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2114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1456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0.013</a:t>
                      </a:r>
                      <a:endParaRPr lang="en-US" altLang="zh-TW" sz="1400" b="0" i="0" u="none" strike="noStrike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10290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677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0.346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-641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-544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788723"/>
                  </a:ext>
                </a:extLst>
              </a:tr>
              <a:tr h="24701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00878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-6979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-5305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0.656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-2163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-5668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0.607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-533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-4324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077754"/>
                  </a:ext>
                </a:extLst>
              </a:tr>
              <a:tr h="24701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00929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4448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-10521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0.426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626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-5323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0.207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-7363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-1453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615257"/>
                  </a:ext>
                </a:extLst>
              </a:tr>
              <a:tr h="24701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u="none" strike="noStrike" dirty="0" smtClean="0">
                          <a:effectLst/>
                          <a:latin typeface="Arial Narrow" panose="020B0606020202030204" pitchFamily="34" charset="0"/>
                        </a:rPr>
                        <a:t>00934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23747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-446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0.074</a:t>
                      </a:r>
                      <a:endParaRPr lang="en-US" altLang="zh-TW" sz="1400" b="0" i="0" u="none" strike="noStrike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849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Arial Narrow" panose="020B0606020202030204" pitchFamily="34" charset="0"/>
                        </a:rPr>
                        <a:t>-2514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0.619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-640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Arial Narrow" panose="020B0606020202030204" pitchFamily="34" charset="0"/>
                        </a:rPr>
                        <a:t>-912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593643"/>
                  </a:ext>
                </a:extLst>
              </a:tr>
              <a:tr h="24701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AVG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  <a:latin typeface="Arial Narrow" panose="020B0606020202030204" pitchFamily="34" charset="0"/>
                        </a:rPr>
                        <a:t>3255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  <a:latin typeface="Arial Narrow" panose="020B0606020202030204" pitchFamily="34" charset="0"/>
                        </a:rPr>
                        <a:t>-</a:t>
                      </a:r>
                      <a:r>
                        <a:rPr lang="en-US" altLang="zh-TW" sz="14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2928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0.342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1548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  <a:latin typeface="Arial Narrow" panose="020B0606020202030204" pitchFamily="34" charset="0"/>
                        </a:rPr>
                        <a:t>-</a:t>
                      </a:r>
                      <a:r>
                        <a:rPr lang="en-US" altLang="zh-TW" sz="14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1938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0.378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  <a:latin typeface="Arial Narrow" panose="020B0606020202030204" pitchFamily="34" charset="0"/>
                        </a:rPr>
                        <a:t>-</a:t>
                      </a:r>
                      <a:r>
                        <a:rPr lang="en-US" altLang="zh-TW" sz="14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3447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effectLst/>
                          <a:latin typeface="Arial Narrow" panose="020B0606020202030204" pitchFamily="34" charset="0"/>
                        </a:rPr>
                        <a:t>-</a:t>
                      </a:r>
                      <a:r>
                        <a:rPr lang="en-US" altLang="zh-TW" sz="14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3169</a:t>
                      </a:r>
                      <a:endParaRPr lang="en-US" altLang="zh-TW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499131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608997" y="2310979"/>
            <a:ext cx="33200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+mj-ea"/>
                <a:ea typeface="+mj-ea"/>
              </a:rPr>
              <a:t>股息</a:t>
            </a:r>
            <a:r>
              <a:rPr lang="zh-TW" altLang="en-US" sz="2000" dirty="0" smtClean="0">
                <a:latin typeface="+mj-ea"/>
                <a:ea typeface="+mj-ea"/>
              </a:rPr>
              <a:t>類</a:t>
            </a:r>
            <a:r>
              <a:rPr lang="zh-TW" altLang="en-US" sz="2000" dirty="0" smtClean="0">
                <a:latin typeface="+mj-ea"/>
              </a:rPr>
              <a:t>新聞</a:t>
            </a:r>
            <a:r>
              <a:rPr lang="zh-TW" altLang="en-US" sz="2000" b="1" dirty="0">
                <a:latin typeface="+mj-ea"/>
              </a:rPr>
              <a:t>增加</a:t>
            </a:r>
            <a:r>
              <a:rPr lang="zh-TW" altLang="en-US" sz="2000" dirty="0">
                <a:latin typeface="+mj-ea"/>
              </a:rPr>
              <a:t>時成交量差</a:t>
            </a:r>
            <a:r>
              <a:rPr lang="zh-TW" altLang="en-US" sz="2000" dirty="0" smtClean="0">
                <a:latin typeface="+mj-ea"/>
              </a:rPr>
              <a:t>平均數</a:t>
            </a:r>
            <a:r>
              <a:rPr lang="zh-TW" altLang="en-US" sz="2000" dirty="0">
                <a:latin typeface="+mj-ea"/>
              </a:rPr>
              <a:t>也會同時</a:t>
            </a:r>
            <a:r>
              <a:rPr lang="zh-TW" altLang="en-US" sz="2000" b="1" dirty="0" smtClean="0">
                <a:latin typeface="+mj-ea"/>
              </a:rPr>
              <a:t>增加</a:t>
            </a:r>
            <a:endParaRPr lang="en-US" altLang="zh-TW" sz="2000" b="1" dirty="0" smtClean="0">
              <a:latin typeface="+mj-ea"/>
            </a:endParaRPr>
          </a:p>
          <a:p>
            <a:endParaRPr lang="en-US" altLang="zh-TW" sz="800" b="1" dirty="0">
              <a:latin typeface="+mj-ea"/>
              <a:ea typeface="+mj-ea"/>
            </a:endParaRPr>
          </a:p>
          <a:p>
            <a:r>
              <a:rPr lang="zh-TW" altLang="en-US" sz="2000" dirty="0" smtClean="0">
                <a:latin typeface="+mj-ea"/>
                <a:ea typeface="+mj-ea"/>
              </a:rPr>
              <a:t>統計</a:t>
            </a:r>
            <a:r>
              <a:rPr lang="zh-TW" altLang="en-US" sz="2000" dirty="0">
                <a:latin typeface="+mj-ea"/>
                <a:ea typeface="+mj-ea"/>
              </a:rPr>
              <a:t>檢定</a:t>
            </a:r>
            <a:r>
              <a:rPr lang="zh-TW" altLang="en-US" sz="2000" dirty="0" smtClean="0">
                <a:latin typeface="+mj-ea"/>
                <a:ea typeface="+mj-ea"/>
              </a:rPr>
              <a:t>效果</a:t>
            </a:r>
            <a:r>
              <a:rPr lang="zh-TW" altLang="en-US" sz="2000" b="1" dirty="0" smtClean="0">
                <a:latin typeface="+mj-ea"/>
                <a:ea typeface="+mj-ea"/>
              </a:rPr>
              <a:t>不明顯</a:t>
            </a:r>
            <a:endParaRPr lang="en-US" altLang="zh-TW" sz="2000" b="1" dirty="0" smtClean="0">
              <a:latin typeface="+mj-ea"/>
              <a:ea typeface="+mj-ea"/>
            </a:endParaRPr>
          </a:p>
          <a:p>
            <a:r>
              <a:rPr lang="en-US" altLang="zh-TW" sz="2000" b="1" dirty="0">
                <a:latin typeface="+mj-ea"/>
              </a:rPr>
              <a:t> </a:t>
            </a:r>
            <a:r>
              <a:rPr lang="en-US" altLang="zh-TW" sz="2000" dirty="0">
                <a:latin typeface="+mj-ea"/>
              </a:rPr>
              <a:t>(</a:t>
            </a:r>
            <a:r>
              <a:rPr lang="zh-TW" altLang="en-US" sz="2000" dirty="0">
                <a:latin typeface="+mj-ea"/>
              </a:rPr>
              <a:t>表示分布無差別</a:t>
            </a:r>
            <a:r>
              <a:rPr lang="en-US" altLang="zh-TW" sz="2000" dirty="0" smtClean="0">
                <a:latin typeface="+mj-ea"/>
              </a:rPr>
              <a:t>)</a:t>
            </a:r>
            <a:endParaRPr lang="en-US" altLang="zh-TW" sz="2000" b="1" dirty="0">
              <a:latin typeface="+mj-ea"/>
              <a:ea typeface="+mj-ea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86603"/>
              </p:ext>
            </p:extLst>
          </p:nvPr>
        </p:nvGraphicFramePr>
        <p:xfrm>
          <a:off x="4043038" y="4245448"/>
          <a:ext cx="7791409" cy="20232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1057">
                  <a:extLst>
                    <a:ext uri="{9D8B030D-6E8A-4147-A177-3AD203B41FA5}">
                      <a16:colId xmlns:a16="http://schemas.microsoft.com/office/drawing/2014/main" val="720436997"/>
                    </a:ext>
                  </a:extLst>
                </a:gridCol>
                <a:gridCol w="946615">
                  <a:extLst>
                    <a:ext uri="{9D8B030D-6E8A-4147-A177-3AD203B41FA5}">
                      <a16:colId xmlns:a16="http://schemas.microsoft.com/office/drawing/2014/main" val="1535763546"/>
                    </a:ext>
                  </a:extLst>
                </a:gridCol>
                <a:gridCol w="961292">
                  <a:extLst>
                    <a:ext uri="{9D8B030D-6E8A-4147-A177-3AD203B41FA5}">
                      <a16:colId xmlns:a16="http://schemas.microsoft.com/office/drawing/2014/main" val="793136233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660156983"/>
                    </a:ext>
                  </a:extLst>
                </a:gridCol>
                <a:gridCol w="961293">
                  <a:extLst>
                    <a:ext uri="{9D8B030D-6E8A-4147-A177-3AD203B41FA5}">
                      <a16:colId xmlns:a16="http://schemas.microsoft.com/office/drawing/2014/main" val="1713112459"/>
                    </a:ext>
                  </a:extLst>
                </a:gridCol>
                <a:gridCol w="949569">
                  <a:extLst>
                    <a:ext uri="{9D8B030D-6E8A-4147-A177-3AD203B41FA5}">
                      <a16:colId xmlns:a16="http://schemas.microsoft.com/office/drawing/2014/main" val="1722400677"/>
                    </a:ext>
                  </a:extLst>
                </a:gridCol>
                <a:gridCol w="961292">
                  <a:extLst>
                    <a:ext uri="{9D8B030D-6E8A-4147-A177-3AD203B41FA5}">
                      <a16:colId xmlns:a16="http://schemas.microsoft.com/office/drawing/2014/main" val="56815983"/>
                    </a:ext>
                  </a:extLst>
                </a:gridCol>
                <a:gridCol w="797169">
                  <a:extLst>
                    <a:ext uri="{9D8B030D-6E8A-4147-A177-3AD203B41FA5}">
                      <a16:colId xmlns:a16="http://schemas.microsoft.com/office/drawing/2014/main" val="4239477004"/>
                    </a:ext>
                  </a:extLst>
                </a:gridCol>
                <a:gridCol w="805276">
                  <a:extLst>
                    <a:ext uri="{9D8B030D-6E8A-4147-A177-3AD203B41FA5}">
                      <a16:colId xmlns:a16="http://schemas.microsoft.com/office/drawing/2014/main" val="2848597183"/>
                    </a:ext>
                  </a:extLst>
                </a:gridCol>
              </a:tblGrid>
              <a:tr h="25291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0050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-1953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-3057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0.636</a:t>
                      </a:r>
                      <a:endParaRPr lang="en-US" altLang="zh-TW" sz="1400" b="0" i="0" u="none" strike="noStrike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-18</a:t>
                      </a:r>
                      <a:endParaRPr lang="en-US" altLang="zh-TW" sz="1400" b="0" i="0" u="none" strike="noStrike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-1387</a:t>
                      </a:r>
                      <a:endParaRPr lang="en-US" altLang="zh-TW" sz="1400" b="0" i="0" u="none" strike="noStrike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0.073</a:t>
                      </a:r>
                      <a:endParaRPr lang="en-US" altLang="zh-TW" sz="1400" b="0" i="0" u="none" strike="noStrike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-1616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-1814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0537978"/>
                  </a:ext>
                </a:extLst>
              </a:tr>
              <a:tr h="25291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0056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3288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1242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0.021</a:t>
                      </a:r>
                      <a:endParaRPr lang="en-US" altLang="zh-TW" sz="1400" b="0" i="0" u="none" strike="noStrike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-1386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-1097</a:t>
                      </a:r>
                      <a:endParaRPr lang="en-US" altLang="zh-TW" sz="1400" b="0" i="0" u="none" strike="noStrike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0.427</a:t>
                      </a:r>
                      <a:endParaRPr lang="en-US" altLang="zh-TW" sz="1400" b="0" i="0" u="none" strike="noStrike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-2091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-1465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436533"/>
                  </a:ext>
                </a:extLst>
              </a:tr>
              <a:tr h="25291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00919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8687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6285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0.069</a:t>
                      </a:r>
                      <a:endParaRPr lang="en-US" altLang="zh-TW" sz="1400" b="0" i="0" u="none" strike="noStrike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-1355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-4821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0.057</a:t>
                      </a:r>
                      <a:endParaRPr lang="en-US" altLang="zh-TW" sz="1400" b="0" i="0" u="none" strike="noStrike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-18329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-19358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2032"/>
                  </a:ext>
                </a:extLst>
              </a:tr>
              <a:tr h="25291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00936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2114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1456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0.012</a:t>
                      </a:r>
                      <a:endParaRPr lang="en-US" altLang="zh-TW" sz="1400" b="0" i="0" u="none" strike="noStrike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9053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1026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0.148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-659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-601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3941336"/>
                  </a:ext>
                </a:extLst>
              </a:tr>
              <a:tr h="25291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00878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-397</a:t>
                      </a:r>
                      <a:endParaRPr lang="en-US" altLang="zh-TW" sz="1400" b="0" i="0" u="none" strike="noStrike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3547</a:t>
                      </a:r>
                      <a:endParaRPr lang="en-US" altLang="zh-TW" sz="1400" b="0" i="0" u="none" strike="noStrike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0.179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-2052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-5541</a:t>
                      </a:r>
                      <a:endParaRPr lang="en-US" altLang="zh-TW" sz="1400" b="0" i="0" u="none" strike="noStrike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0.397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-1985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-6085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533070"/>
                  </a:ext>
                </a:extLst>
              </a:tr>
              <a:tr h="25291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00929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13060</a:t>
                      </a:r>
                      <a:endParaRPr lang="en-US" altLang="zh-TW" sz="1400" b="0" i="0" u="none" strike="noStrike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-8148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0.305</a:t>
                      </a:r>
                      <a:endParaRPr lang="en-US" altLang="zh-TW" sz="1400" b="0" i="0" u="none" strike="noStrike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-5889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-3903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0.63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51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903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6509022"/>
                  </a:ext>
                </a:extLst>
              </a:tr>
              <a:tr h="25291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14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00934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19907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-446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0.113</a:t>
                      </a:r>
                      <a:endParaRPr lang="en-US" altLang="zh-TW" sz="1400" b="0" i="0" u="none" strike="noStrike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2434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-2514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0.608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-584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-912</a:t>
                      </a:r>
                      <a:endParaRPr lang="en-US" altLang="zh-TW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8913594"/>
                  </a:ext>
                </a:extLst>
              </a:tr>
              <a:tr h="25291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+mj-ea"/>
                        </a:rPr>
                        <a:t>AVG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+mj-ea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6386</a:t>
                      </a:r>
                      <a:endParaRPr lang="en-US" altLang="zh-TW" sz="1400" b="1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126</a:t>
                      </a:r>
                      <a:endParaRPr lang="en-US" altLang="zh-TW" sz="1400" b="1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0.191</a:t>
                      </a:r>
                      <a:endParaRPr lang="en-US" altLang="zh-TW" sz="1400" b="1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112</a:t>
                      </a:r>
                      <a:endParaRPr lang="en-US" altLang="zh-TW" sz="1400" b="1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-</a:t>
                      </a:r>
                      <a:r>
                        <a:rPr lang="en-US" altLang="zh-TW" sz="14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2605</a:t>
                      </a:r>
                      <a:endParaRPr lang="en-US" altLang="zh-TW" sz="1400" b="1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0.334</a:t>
                      </a:r>
                      <a:endParaRPr lang="en-US" altLang="zh-TW" sz="1400" b="1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-</a:t>
                      </a:r>
                      <a:r>
                        <a:rPr lang="en-US" altLang="zh-TW" sz="14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3602</a:t>
                      </a:r>
                      <a:endParaRPr lang="en-US" altLang="zh-TW" sz="1400" b="1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-</a:t>
                      </a:r>
                      <a:r>
                        <a:rPr lang="en-US" altLang="zh-TW" sz="14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4190</a:t>
                      </a:r>
                      <a:endParaRPr lang="en-US" altLang="zh-TW" sz="1400" b="1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36573"/>
                  </a:ext>
                </a:extLst>
              </a:tr>
            </a:tbl>
          </a:graphicData>
        </a:graphic>
      </p:graphicFrame>
      <p:grpSp>
        <p:nvGrpSpPr>
          <p:cNvPr id="11" name="群組 10"/>
          <p:cNvGrpSpPr/>
          <p:nvPr/>
        </p:nvGrpSpPr>
        <p:grpSpPr>
          <a:xfrm>
            <a:off x="610063" y="331962"/>
            <a:ext cx="7399017" cy="1204384"/>
            <a:chOff x="5864833" y="276642"/>
            <a:chExt cx="4440295" cy="1485542"/>
          </a:xfrm>
        </p:grpSpPr>
        <p:sp>
          <p:nvSpPr>
            <p:cNvPr id="12" name="圓角矩形 11"/>
            <p:cNvSpPr/>
            <p:nvPr/>
          </p:nvSpPr>
          <p:spPr>
            <a:xfrm>
              <a:off x="6573868" y="276642"/>
              <a:ext cx="3731260" cy="1240181"/>
            </a:xfrm>
            <a:prstGeom prst="roundRect">
              <a:avLst/>
            </a:prstGeom>
            <a:solidFill>
              <a:srgbClr val="E95D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b="1" dirty="0" smtClean="0"/>
                <a:t>新聞分類對成交量影響</a:t>
              </a:r>
              <a:endParaRPr lang="zh-TW" altLang="en-US" sz="3600" b="1" dirty="0"/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5864833" y="1094454"/>
              <a:ext cx="1104900" cy="667730"/>
            </a:xfrm>
            <a:prstGeom prst="roundRect">
              <a:avLst/>
            </a:prstGeom>
            <a:solidFill>
              <a:srgbClr val="006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 smtClean="0"/>
                <a:t>過程</a:t>
              </a:r>
              <a:endParaRPr lang="zh-TW" altLang="en-US" sz="2800" b="1" dirty="0"/>
            </a:p>
          </p:txBody>
        </p:sp>
      </p:grpSp>
      <p:sp>
        <p:nvSpPr>
          <p:cNvPr id="15" name="文字方塊 14"/>
          <p:cNvSpPr txBox="1"/>
          <p:nvPr/>
        </p:nvSpPr>
        <p:spPr>
          <a:xfrm>
            <a:off x="615176" y="4270250"/>
            <a:ext cx="31966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+mj-ea"/>
                <a:ea typeface="+mj-ea"/>
              </a:rPr>
              <a:t>非股息</a:t>
            </a:r>
            <a:r>
              <a:rPr lang="zh-TW" altLang="en-US" sz="2000" dirty="0" smtClean="0">
                <a:latin typeface="+mj-ea"/>
                <a:ea typeface="+mj-ea"/>
              </a:rPr>
              <a:t>類</a:t>
            </a:r>
            <a:r>
              <a:rPr lang="zh-TW" altLang="en-US" sz="2000" dirty="0" smtClean="0">
                <a:latin typeface="+mj-ea"/>
              </a:rPr>
              <a:t>新聞</a:t>
            </a:r>
            <a:r>
              <a:rPr lang="zh-TW" altLang="en-US" sz="2000" b="1" dirty="0">
                <a:latin typeface="+mj-ea"/>
              </a:rPr>
              <a:t>增加</a:t>
            </a:r>
            <a:r>
              <a:rPr lang="zh-TW" altLang="en-US" sz="2000" dirty="0">
                <a:latin typeface="+mj-ea"/>
              </a:rPr>
              <a:t>時成交量差平均和中位數也會同時</a:t>
            </a:r>
            <a:r>
              <a:rPr lang="zh-TW" altLang="en-US" sz="2000" b="1" dirty="0" smtClean="0">
                <a:latin typeface="+mj-ea"/>
              </a:rPr>
              <a:t>增加</a:t>
            </a:r>
            <a:endParaRPr lang="en-US" altLang="zh-TW" sz="2000" b="1" dirty="0" smtClean="0">
              <a:latin typeface="+mj-ea"/>
            </a:endParaRPr>
          </a:p>
          <a:p>
            <a:endParaRPr lang="en-US" altLang="zh-TW" sz="800" b="1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</a:rPr>
              <a:t>統計檢定效果</a:t>
            </a:r>
            <a:r>
              <a:rPr lang="zh-TW" altLang="en-US" sz="2000" b="1" dirty="0">
                <a:latin typeface="+mj-ea"/>
              </a:rPr>
              <a:t>不</a:t>
            </a:r>
            <a:r>
              <a:rPr lang="zh-TW" altLang="en-US" sz="2000" b="1" dirty="0" smtClean="0">
                <a:latin typeface="+mj-ea"/>
              </a:rPr>
              <a:t>明顯</a:t>
            </a:r>
            <a:endParaRPr lang="en-US" altLang="zh-TW" sz="2000" b="1" dirty="0" smtClean="0">
              <a:latin typeface="+mj-ea"/>
            </a:endParaRPr>
          </a:p>
          <a:p>
            <a:r>
              <a:rPr lang="en-US" altLang="zh-TW" sz="2000" b="1" dirty="0">
                <a:latin typeface="+mj-ea"/>
              </a:rPr>
              <a:t> </a:t>
            </a:r>
            <a:r>
              <a:rPr lang="en-US" altLang="zh-TW" sz="2000" dirty="0">
                <a:latin typeface="+mj-ea"/>
              </a:rPr>
              <a:t>(</a:t>
            </a:r>
            <a:r>
              <a:rPr lang="zh-TW" altLang="en-US" sz="2000" dirty="0">
                <a:latin typeface="+mj-ea"/>
              </a:rPr>
              <a:t>表示分布無差別</a:t>
            </a:r>
            <a:r>
              <a:rPr lang="en-US" altLang="zh-TW" sz="2000" dirty="0" smtClean="0">
                <a:latin typeface="+mj-ea"/>
              </a:rPr>
              <a:t>)</a:t>
            </a:r>
            <a:endParaRPr lang="en-US" altLang="zh-TW" b="1" dirty="0">
              <a:latin typeface="+mj-ea"/>
              <a:ea typeface="+mj-ea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4560656" y="3766876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5513794" y="3762632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圓角矩形 17"/>
          <p:cNvSpPr/>
          <p:nvPr/>
        </p:nvSpPr>
        <p:spPr>
          <a:xfrm>
            <a:off x="6466932" y="3754395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圓角矩形 18"/>
          <p:cNvSpPr/>
          <p:nvPr/>
        </p:nvSpPr>
        <p:spPr>
          <a:xfrm>
            <a:off x="7433828" y="3762202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 19"/>
          <p:cNvSpPr/>
          <p:nvPr/>
        </p:nvSpPr>
        <p:spPr>
          <a:xfrm>
            <a:off x="8379616" y="3766766"/>
            <a:ext cx="839138" cy="40987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圓角矩形 20"/>
          <p:cNvSpPr/>
          <p:nvPr/>
        </p:nvSpPr>
        <p:spPr>
          <a:xfrm>
            <a:off x="9317952" y="3762202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圓角矩形 21"/>
          <p:cNvSpPr/>
          <p:nvPr/>
        </p:nvSpPr>
        <p:spPr>
          <a:xfrm>
            <a:off x="10321595" y="3752859"/>
            <a:ext cx="54946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圓角矩形 22"/>
          <p:cNvSpPr/>
          <p:nvPr/>
        </p:nvSpPr>
        <p:spPr>
          <a:xfrm>
            <a:off x="11129427" y="3752859"/>
            <a:ext cx="658722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圓角矩形 63"/>
          <p:cNvSpPr/>
          <p:nvPr/>
        </p:nvSpPr>
        <p:spPr>
          <a:xfrm>
            <a:off x="4560656" y="5933661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圓角矩形 64"/>
          <p:cNvSpPr/>
          <p:nvPr/>
        </p:nvSpPr>
        <p:spPr>
          <a:xfrm>
            <a:off x="5513794" y="5929417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圓角矩形 65"/>
          <p:cNvSpPr/>
          <p:nvPr/>
        </p:nvSpPr>
        <p:spPr>
          <a:xfrm>
            <a:off x="6466932" y="5921180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圓角矩形 66"/>
          <p:cNvSpPr/>
          <p:nvPr/>
        </p:nvSpPr>
        <p:spPr>
          <a:xfrm>
            <a:off x="7433828" y="5928987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圓角矩形 67"/>
          <p:cNvSpPr/>
          <p:nvPr/>
        </p:nvSpPr>
        <p:spPr>
          <a:xfrm>
            <a:off x="8379616" y="5933551"/>
            <a:ext cx="839138" cy="40987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圓角矩形 68"/>
          <p:cNvSpPr/>
          <p:nvPr/>
        </p:nvSpPr>
        <p:spPr>
          <a:xfrm>
            <a:off x="9317952" y="5928987"/>
            <a:ext cx="83913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圓角矩形 69"/>
          <p:cNvSpPr/>
          <p:nvPr/>
        </p:nvSpPr>
        <p:spPr>
          <a:xfrm>
            <a:off x="10321595" y="5919644"/>
            <a:ext cx="549469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圓角矩形 70"/>
          <p:cNvSpPr/>
          <p:nvPr/>
        </p:nvSpPr>
        <p:spPr>
          <a:xfrm>
            <a:off x="11129427" y="5919644"/>
            <a:ext cx="658722" cy="421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984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22" grpId="1" animBg="1"/>
      <p:bldP spid="23" grpId="0" animBg="1"/>
      <p:bldP spid="2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7" grpId="0" animBg="1"/>
      <p:bldP spid="67" grpId="1" animBg="1"/>
      <p:bldP spid="68" grpId="0" animBg="1"/>
      <p:bldP spid="68" grpId="1" animBg="1"/>
      <p:bldP spid="69" grpId="0" animBg="1"/>
      <p:bldP spid="70" grpId="0" animBg="1"/>
      <p:bldP spid="70" grpId="1" animBg="1"/>
      <p:bldP spid="71" grpId="0" animBg="1"/>
      <p:bldP spid="7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1"/>
            <a:ext cx="7442200" cy="6223000"/>
          </a:xfrm>
          <a:prstGeom prst="rect">
            <a:avLst/>
          </a:prstGeom>
          <a:gradFill flip="none" rotWithShape="1">
            <a:gsLst>
              <a:gs pos="31000">
                <a:srgbClr val="EDF1F9"/>
              </a:gs>
              <a:gs pos="20000">
                <a:schemeClr val="accent1">
                  <a:lumMod val="20000"/>
                  <a:lumOff val="80000"/>
                </a:schemeClr>
              </a:gs>
              <a:gs pos="12000">
                <a:srgbClr val="C7D5ED"/>
              </a:gs>
              <a:gs pos="0">
                <a:schemeClr val="accent1">
                  <a:lumMod val="60000"/>
                  <a:lumOff val="40000"/>
                </a:schemeClr>
              </a:gs>
              <a:gs pos="48000">
                <a:schemeClr val="bg1"/>
              </a:gs>
              <a:gs pos="100000">
                <a:schemeClr val="bg1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734192"/>
              </p:ext>
            </p:extLst>
          </p:nvPr>
        </p:nvGraphicFramePr>
        <p:xfrm>
          <a:off x="951201" y="2846999"/>
          <a:ext cx="4501661" cy="32711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421578">
                  <a:extLst>
                    <a:ext uri="{9D8B030D-6E8A-4147-A177-3AD203B41FA5}">
                      <a16:colId xmlns:a16="http://schemas.microsoft.com/office/drawing/2014/main" val="1533734941"/>
                    </a:ext>
                  </a:extLst>
                </a:gridCol>
                <a:gridCol w="903294">
                  <a:extLst>
                    <a:ext uri="{9D8B030D-6E8A-4147-A177-3AD203B41FA5}">
                      <a16:colId xmlns:a16="http://schemas.microsoft.com/office/drawing/2014/main" val="1463574702"/>
                    </a:ext>
                  </a:extLst>
                </a:gridCol>
                <a:gridCol w="1273495">
                  <a:extLst>
                    <a:ext uri="{9D8B030D-6E8A-4147-A177-3AD203B41FA5}">
                      <a16:colId xmlns:a16="http://schemas.microsoft.com/office/drawing/2014/main" val="1470067677"/>
                    </a:ext>
                  </a:extLst>
                </a:gridCol>
                <a:gridCol w="903294">
                  <a:extLst>
                    <a:ext uri="{9D8B030D-6E8A-4147-A177-3AD203B41FA5}">
                      <a16:colId xmlns:a16="http://schemas.microsoft.com/office/drawing/2014/main" val="48953353"/>
                    </a:ext>
                  </a:extLst>
                </a:gridCol>
              </a:tblGrid>
              <a:tr h="39918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字詞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次數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字詞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次數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08326"/>
                  </a:ext>
                </a:extLst>
              </a:tr>
              <a:tr h="410282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抬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12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位數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147883"/>
                  </a:ext>
                </a:extLst>
              </a:tr>
              <a:tr h="4102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12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全場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6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6679214"/>
                  </a:ext>
                </a:extLst>
              </a:tr>
              <a:tr h="410282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超過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9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成份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6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832260"/>
                  </a:ext>
                </a:extLst>
              </a:tr>
              <a:tr h="410282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黑馬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7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成份股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6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5658471"/>
                  </a:ext>
                </a:extLst>
              </a:tr>
              <a:tr h="410282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爽領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7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發錢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6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4330668"/>
                  </a:ext>
                </a:extLst>
              </a:tr>
              <a:tr h="410282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發紅包 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7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越跌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6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329311"/>
                  </a:ext>
                </a:extLst>
              </a:tr>
              <a:tr h="410282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一表看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6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連續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6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876786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332794"/>
              </p:ext>
            </p:extLst>
          </p:nvPr>
        </p:nvGraphicFramePr>
        <p:xfrm>
          <a:off x="6806050" y="2846999"/>
          <a:ext cx="4501661" cy="32918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21576">
                  <a:extLst>
                    <a:ext uri="{9D8B030D-6E8A-4147-A177-3AD203B41FA5}">
                      <a16:colId xmlns:a16="http://schemas.microsoft.com/office/drawing/2014/main" val="1533734941"/>
                    </a:ext>
                  </a:extLst>
                </a:gridCol>
                <a:gridCol w="903294">
                  <a:extLst>
                    <a:ext uri="{9D8B030D-6E8A-4147-A177-3AD203B41FA5}">
                      <a16:colId xmlns:a16="http://schemas.microsoft.com/office/drawing/2014/main" val="1463574702"/>
                    </a:ext>
                  </a:extLst>
                </a:gridCol>
                <a:gridCol w="1273497">
                  <a:extLst>
                    <a:ext uri="{9D8B030D-6E8A-4147-A177-3AD203B41FA5}">
                      <a16:colId xmlns:a16="http://schemas.microsoft.com/office/drawing/2014/main" val="1470067677"/>
                    </a:ext>
                  </a:extLst>
                </a:gridCol>
                <a:gridCol w="903294">
                  <a:extLst>
                    <a:ext uri="{9D8B030D-6E8A-4147-A177-3AD203B41FA5}">
                      <a16:colId xmlns:a16="http://schemas.microsoft.com/office/drawing/2014/main" val="48953353"/>
                    </a:ext>
                  </a:extLst>
                </a:gridCol>
              </a:tblGrid>
              <a:tr h="34737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字詞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次數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字詞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次數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08326"/>
                  </a:ext>
                </a:extLst>
              </a:tr>
              <a:tr h="34737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調降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8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先賣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147883"/>
                  </a:ext>
                </a:extLst>
              </a:tr>
              <a:tr h="3473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保管費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7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全台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4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6679214"/>
                  </a:ext>
                </a:extLst>
              </a:tr>
              <a:tr h="34737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保管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7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只靠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4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832260"/>
                  </a:ext>
                </a:extLst>
              </a:tr>
              <a:tr h="34737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下跌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5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大漲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4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5658471"/>
                  </a:ext>
                </a:extLst>
              </a:tr>
              <a:tr h="34737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解析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5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實現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4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4330668"/>
                  </a:ext>
                </a:extLst>
              </a:tr>
              <a:tr h="34737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剩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5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揭選股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4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329311"/>
                  </a:ext>
                </a:extLst>
              </a:tr>
              <a:tr h="34737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一成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4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有多熱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4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876786"/>
                  </a:ext>
                </a:extLst>
              </a:tr>
              <a:tr h="34737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焦慮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4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+mj-ea"/>
                          <a:ea typeface="+mj-ea"/>
                        </a:rPr>
                        <a:t>賠錢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j-ea"/>
                          <a:ea typeface="+mj-ea"/>
                        </a:rPr>
                        <a:t>4</a:t>
                      </a:r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9388573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148790" y="227874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latin typeface="+mj-ea"/>
                <a:ea typeface="+mj-ea"/>
              </a:rPr>
              <a:t>成交</a:t>
            </a:r>
            <a:r>
              <a:rPr lang="zh-TW" altLang="en-US" sz="2000" b="1" dirty="0">
                <a:latin typeface="+mj-ea"/>
                <a:ea typeface="+mj-ea"/>
              </a:rPr>
              <a:t>量</a:t>
            </a:r>
            <a:r>
              <a:rPr lang="zh-TW" altLang="en-US" sz="2000" b="1" dirty="0" smtClean="0">
                <a:latin typeface="+mj-ea"/>
                <a:ea typeface="+mj-ea"/>
              </a:rPr>
              <a:t>提高無下降</a:t>
            </a:r>
            <a:endParaRPr lang="zh-TW" altLang="en-US" sz="2000" b="1" dirty="0">
              <a:latin typeface="+mj-ea"/>
              <a:ea typeface="+mj-ea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991113" y="2259262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+mj-ea"/>
                <a:ea typeface="+mj-ea"/>
              </a:rPr>
              <a:t>成交量下降</a:t>
            </a:r>
            <a:r>
              <a:rPr lang="zh-TW" altLang="en-US" sz="2000" b="1" dirty="0" smtClean="0">
                <a:latin typeface="+mj-ea"/>
                <a:ea typeface="+mj-ea"/>
              </a:rPr>
              <a:t>無提高</a:t>
            </a:r>
            <a:endParaRPr lang="zh-TW" altLang="en-US" sz="2000" b="1" dirty="0">
              <a:latin typeface="+mj-ea"/>
              <a:ea typeface="+mj-ea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A02FB-33D5-4D16-ABE6-729A0B3D225A}" type="slidenum">
              <a:rPr lang="zh-TW" altLang="en-US" smtClean="0"/>
              <a:pPr/>
              <a:t>9</a:t>
            </a:fld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905367" y="290924"/>
            <a:ext cx="7399017" cy="1204384"/>
            <a:chOff x="5864833" y="276642"/>
            <a:chExt cx="4440295" cy="1485542"/>
          </a:xfrm>
        </p:grpSpPr>
        <p:sp>
          <p:nvSpPr>
            <p:cNvPr id="9" name="圓角矩形 8"/>
            <p:cNvSpPr/>
            <p:nvPr/>
          </p:nvSpPr>
          <p:spPr>
            <a:xfrm>
              <a:off x="6573868" y="276642"/>
              <a:ext cx="3731260" cy="1240181"/>
            </a:xfrm>
            <a:prstGeom prst="roundRect">
              <a:avLst/>
            </a:prstGeom>
            <a:solidFill>
              <a:srgbClr val="E95D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b="1" dirty="0" smtClean="0"/>
                <a:t>非股息新聞關鍵字分析</a:t>
              </a:r>
              <a:endParaRPr lang="zh-TW" altLang="en-US" sz="3600" b="1" dirty="0"/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5864833" y="1094454"/>
              <a:ext cx="1104900" cy="667730"/>
            </a:xfrm>
            <a:prstGeom prst="roundRect">
              <a:avLst/>
            </a:prstGeom>
            <a:solidFill>
              <a:srgbClr val="006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 smtClean="0"/>
                <a:t>過程</a:t>
              </a:r>
              <a:endParaRPr lang="zh-TW" altLang="en-US" sz="2800" b="1" dirty="0"/>
            </a:p>
          </p:txBody>
        </p:sp>
      </p:grpSp>
      <p:sp>
        <p:nvSpPr>
          <p:cNvPr id="11" name="矩形 10"/>
          <p:cNvSpPr/>
          <p:nvPr/>
        </p:nvSpPr>
        <p:spPr>
          <a:xfrm>
            <a:off x="3987603" y="1706757"/>
            <a:ext cx="4216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>
                <a:latin typeface="+mj-ea"/>
                <a:ea typeface="+mj-ea"/>
              </a:rPr>
              <a:t>ETF:</a:t>
            </a:r>
            <a:r>
              <a:rPr lang="zh-TW" altLang="en-US" sz="2400" b="1" dirty="0" smtClean="0">
                <a:latin typeface="+mj-ea"/>
                <a:ea typeface="+mj-ea"/>
              </a:rPr>
              <a:t> </a:t>
            </a:r>
            <a:r>
              <a:rPr lang="en-US" altLang="zh-TW" sz="2400" b="1" dirty="0" smtClean="0">
                <a:latin typeface="+mj-ea"/>
                <a:ea typeface="+mj-ea"/>
              </a:rPr>
              <a:t>00919</a:t>
            </a:r>
            <a:r>
              <a:rPr lang="zh-TW" altLang="en-US" sz="2400" b="1" dirty="0" smtClean="0">
                <a:latin typeface="+mj-ea"/>
                <a:ea typeface="+mj-ea"/>
              </a:rPr>
              <a:t>、</a:t>
            </a:r>
            <a:r>
              <a:rPr lang="en-US" altLang="zh-TW" sz="2400" b="1" dirty="0" smtClean="0">
                <a:latin typeface="+mj-ea"/>
                <a:ea typeface="+mj-ea"/>
              </a:rPr>
              <a:t>00878</a:t>
            </a:r>
            <a:r>
              <a:rPr lang="zh-TW" altLang="en-US" sz="2400" b="1" dirty="0" smtClean="0">
                <a:latin typeface="+mj-ea"/>
                <a:ea typeface="+mj-ea"/>
              </a:rPr>
              <a:t>、</a:t>
            </a:r>
            <a:r>
              <a:rPr lang="en-US" altLang="zh-TW" sz="2400" b="1" dirty="0" smtClean="0">
                <a:latin typeface="+mj-ea"/>
                <a:ea typeface="+mj-ea"/>
              </a:rPr>
              <a:t>00934</a:t>
            </a:r>
            <a:endParaRPr lang="zh-TW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882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2">
      <a:majorFont>
        <a:latin typeface="Times New Roman"/>
        <a:ea typeface="微軟正黑體"/>
        <a:cs typeface=""/>
      </a:majorFont>
      <a:minorFont>
        <a:latin typeface="Times New Roman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91028</TotalTime>
  <Words>5332</Words>
  <Application>Microsoft Office PowerPoint</Application>
  <PresentationFormat>寬螢幕</PresentationFormat>
  <Paragraphs>1903</Paragraphs>
  <Slides>67</Slides>
  <Notes>47</Notes>
  <HiddenSlides>1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77" baseType="lpstr">
      <vt:lpstr>Noto Sans CJK TC Black</vt:lpstr>
      <vt:lpstr>微軟正黑體</vt:lpstr>
      <vt:lpstr>新細明體</vt:lpstr>
      <vt:lpstr>標楷體</vt:lpstr>
      <vt:lpstr>Arial</vt:lpstr>
      <vt:lpstr>Arial Narrow</vt:lpstr>
      <vt:lpstr>Calibri</vt:lpstr>
      <vt:lpstr>Cambria Math</vt:lpstr>
      <vt:lpstr>Times New Roman</vt:lpstr>
      <vt:lpstr>Office 佈景主題</vt:lpstr>
      <vt:lpstr>元大證券計量交易部實習期末報告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ETF配息預測</vt:lpstr>
      <vt:lpstr>PowerPoint 簡報</vt:lpstr>
      <vt:lpstr>PowerPoint 簡報</vt:lpstr>
      <vt:lpstr>PowerPoint 簡報</vt:lpstr>
      <vt:lpstr>PowerPoint 簡報</vt:lpstr>
      <vt:lpstr>國際新聞對期貨波動度影響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謝謝聆聽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附錄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Antony</dc:creator>
  <cp:lastModifiedBy>user3</cp:lastModifiedBy>
  <cp:revision>2893</cp:revision>
  <dcterms:created xsi:type="dcterms:W3CDTF">2018-05-07T05:02:33Z</dcterms:created>
  <dcterms:modified xsi:type="dcterms:W3CDTF">2024-08-27T07:01:03Z</dcterms:modified>
</cp:coreProperties>
</file>